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diagrams/layout1.xml" ContentType="application/vnd.openxmlformats-officedocument.drawingml.diagram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  <p:sldMasterId id="2147483687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6" r:id="rId4"/>
    <p:sldId id="284" r:id="rId5"/>
    <p:sldId id="285" r:id="rId6"/>
    <p:sldId id="286" r:id="rId7"/>
    <p:sldId id="287" r:id="rId8"/>
    <p:sldId id="288" r:id="rId9"/>
    <p:sldId id="289" r:id="rId10"/>
    <p:sldId id="307" r:id="rId11"/>
    <p:sldId id="306" r:id="rId12"/>
    <p:sldId id="293" r:id="rId13"/>
    <p:sldId id="303" r:id="rId14"/>
    <p:sldId id="304" r:id="rId15"/>
    <p:sldId id="281" r:id="rId16"/>
    <p:sldId id="283" r:id="rId17"/>
    <p:sldId id="30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  <p:ext uri="{2D200454-40CA-4A62-9FC3-DE9A4176ACB9}">
      <p15:notes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99"/>
    <a:srgbClr val="E7E200"/>
    <a:srgbClr val="66CCFF"/>
    <a:srgbClr val="074187"/>
    <a:srgbClr val="CC3300"/>
    <a:srgbClr val="C09200"/>
    <a:srgbClr val="FF9933"/>
    <a:srgbClr val="6699FF"/>
    <a:srgbClr val="FFFF00"/>
    <a:srgbClr val="A427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973" autoAdjust="0"/>
    <p:restoredTop sz="94660" autoAdjust="0"/>
  </p:normalViewPr>
  <p:slideViewPr>
    <p:cSldViewPr snapToGrid="0">
      <p:cViewPr varScale="1">
        <p:scale>
          <a:sx n="141" d="100"/>
          <a:sy n="141" d="100"/>
        </p:scale>
        <p:origin x="-96" y="-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5F137-7C81-4835-8119-885A1D7BEFD7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44063E6-DFEB-484F-8E72-7D15A61BAC6F}">
      <dgm:prSet phldrT="[Text]" custT="1"/>
      <dgm:spPr>
        <a:solidFill>
          <a:srgbClr val="CC3300"/>
        </a:solidFill>
      </dgm:spPr>
      <dgm:t>
        <a:bodyPr/>
        <a:lstStyle/>
        <a:p>
          <a:r>
            <a:rPr lang="it-IT" sz="1600" b="1" dirty="0" smtClean="0"/>
            <a:t>COMPONENTI</a:t>
          </a:r>
          <a:endParaRPr lang="it-IT" sz="1400" b="1" dirty="0"/>
        </a:p>
      </dgm:t>
    </dgm:pt>
    <dgm:pt modelId="{0051D8C7-D351-4BDD-AE3E-B67550F4DD27}" type="parTrans" cxnId="{211F199E-747A-4E4C-AFA5-2CCEBB433CA8}">
      <dgm:prSet/>
      <dgm:spPr/>
      <dgm:t>
        <a:bodyPr/>
        <a:lstStyle/>
        <a:p>
          <a:endParaRPr lang="it-IT"/>
        </a:p>
      </dgm:t>
    </dgm:pt>
    <dgm:pt modelId="{D6EF72F1-4C37-4BB4-90D4-9F977CFF260A}" type="sibTrans" cxnId="{211F199E-747A-4E4C-AFA5-2CCEBB433CA8}">
      <dgm:prSet/>
      <dgm:spPr/>
      <dgm:t>
        <a:bodyPr/>
        <a:lstStyle/>
        <a:p>
          <a:endParaRPr lang="it-IT"/>
        </a:p>
      </dgm:t>
    </dgm:pt>
    <dgm:pt modelId="{D77AFFD7-4CC1-4DA1-9369-1B7F9727B7CA}">
      <dgm:prSet phldrT="[Text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Portale GIS</a:t>
          </a:r>
          <a:endParaRPr lang="it-IT" dirty="0">
            <a:solidFill>
              <a:schemeClr val="tx1"/>
            </a:solidFill>
          </a:endParaRPr>
        </a:p>
      </dgm:t>
    </dgm:pt>
    <dgm:pt modelId="{3A1DFADC-D9FE-4D03-A29D-ACD1AB56FE0E}" type="parTrans" cxnId="{22B174DD-ECAA-409D-8E53-52F4D17D86B5}">
      <dgm:prSet/>
      <dgm:spPr/>
      <dgm:t>
        <a:bodyPr/>
        <a:lstStyle/>
        <a:p>
          <a:endParaRPr lang="it-IT"/>
        </a:p>
      </dgm:t>
    </dgm:pt>
    <dgm:pt modelId="{EF28DE80-2D80-4D48-9BB5-FBB354A97AF1}" type="sibTrans" cxnId="{22B174DD-ECAA-409D-8E53-52F4D17D86B5}">
      <dgm:prSet/>
      <dgm:spPr/>
      <dgm:t>
        <a:bodyPr/>
        <a:lstStyle/>
        <a:p>
          <a:endParaRPr lang="it-IT"/>
        </a:p>
      </dgm:t>
    </dgm:pt>
    <dgm:pt modelId="{9500E097-F6DF-497E-8B25-49ED808E9958}">
      <dgm:prSet phldrT="[Text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Strato di servizi standard OGC</a:t>
          </a:r>
          <a:endParaRPr lang="it-IT" dirty="0">
            <a:solidFill>
              <a:schemeClr val="tx1"/>
            </a:solidFill>
          </a:endParaRPr>
        </a:p>
      </dgm:t>
    </dgm:pt>
    <dgm:pt modelId="{F1124A84-6769-4450-8851-A2265B32DB05}" type="parTrans" cxnId="{DB173A96-9797-4847-AFDF-9F03CC9EDB83}">
      <dgm:prSet/>
      <dgm:spPr/>
      <dgm:t>
        <a:bodyPr/>
        <a:lstStyle/>
        <a:p>
          <a:endParaRPr lang="it-IT"/>
        </a:p>
      </dgm:t>
    </dgm:pt>
    <dgm:pt modelId="{E4F9C342-C28A-40D1-AE80-EA8965577A9F}" type="sibTrans" cxnId="{DB173A96-9797-4847-AFDF-9F03CC9EDB83}">
      <dgm:prSet/>
      <dgm:spPr/>
      <dgm:t>
        <a:bodyPr/>
        <a:lstStyle/>
        <a:p>
          <a:endParaRPr lang="it-IT"/>
        </a:p>
      </dgm:t>
    </dgm:pt>
    <dgm:pt modelId="{8EF58497-0758-4975-A6AC-89FA249A758D}">
      <dgm:prSet phldrT="[Text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Modulo di Location Intelligence</a:t>
          </a:r>
          <a:endParaRPr lang="it-IT" dirty="0">
            <a:solidFill>
              <a:schemeClr val="tx1"/>
            </a:solidFill>
          </a:endParaRPr>
        </a:p>
      </dgm:t>
    </dgm:pt>
    <dgm:pt modelId="{F823F241-26C2-4484-8CAC-7689109585D7}" type="parTrans" cxnId="{C56635BE-A38B-4902-97A7-54DE19720A4A}">
      <dgm:prSet/>
      <dgm:spPr/>
      <dgm:t>
        <a:bodyPr/>
        <a:lstStyle/>
        <a:p>
          <a:endParaRPr lang="it-IT"/>
        </a:p>
      </dgm:t>
    </dgm:pt>
    <dgm:pt modelId="{156D31EA-4003-4BA3-B8D1-C6E9E7EAD627}" type="sibTrans" cxnId="{C56635BE-A38B-4902-97A7-54DE19720A4A}">
      <dgm:prSet/>
      <dgm:spPr/>
      <dgm:t>
        <a:bodyPr/>
        <a:lstStyle/>
        <a:p>
          <a:endParaRPr lang="it-IT"/>
        </a:p>
      </dgm:t>
    </dgm:pt>
    <dgm:pt modelId="{00CF11AE-5A69-4E15-A933-75DF49C4AFC8}">
      <dgm:prSet phldrT="[Text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Database territoriale</a:t>
          </a:r>
          <a:endParaRPr lang="it-IT" dirty="0">
            <a:solidFill>
              <a:schemeClr val="tx1"/>
            </a:solidFill>
          </a:endParaRPr>
        </a:p>
      </dgm:t>
    </dgm:pt>
    <dgm:pt modelId="{0106A6AB-20A2-4279-8E17-21370B8DCAB8}" type="parTrans" cxnId="{06BE7BE9-46E7-4753-912C-66A5B77DB9A5}">
      <dgm:prSet/>
      <dgm:spPr/>
      <dgm:t>
        <a:bodyPr/>
        <a:lstStyle/>
        <a:p>
          <a:endParaRPr lang="it-IT"/>
        </a:p>
      </dgm:t>
    </dgm:pt>
    <dgm:pt modelId="{CFAC89C5-A0FC-4434-BEDB-C218E838F3CA}" type="sibTrans" cxnId="{06BE7BE9-46E7-4753-912C-66A5B77DB9A5}">
      <dgm:prSet/>
      <dgm:spPr/>
      <dgm:t>
        <a:bodyPr/>
        <a:lstStyle/>
        <a:p>
          <a:endParaRPr lang="it-IT"/>
        </a:p>
      </dgm:t>
    </dgm:pt>
    <dgm:pt modelId="{DBBDB93B-0C77-48C5-8701-2186CDADB6E4}" type="pres">
      <dgm:prSet presAssocID="{0785F137-7C81-4835-8119-885A1D7BEF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0555F55-40C1-4F34-8814-CD966258A8E6}" type="pres">
      <dgm:prSet presAssocID="{344063E6-DFEB-484F-8E72-7D15A61BAC6F}" presName="centerShape" presStyleLbl="node0" presStyleIdx="0" presStyleCnt="1" custScaleX="123017" custScaleY="119128"/>
      <dgm:spPr/>
      <dgm:t>
        <a:bodyPr/>
        <a:lstStyle/>
        <a:p>
          <a:endParaRPr lang="it-IT"/>
        </a:p>
      </dgm:t>
    </dgm:pt>
    <dgm:pt modelId="{447D1840-B8AF-4F00-AD86-0120C022EDCA}" type="pres">
      <dgm:prSet presAssocID="{D77AFFD7-4CC1-4DA1-9369-1B7F9727B7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CE9115-34A4-42CA-BF24-063EE40C1344}" type="pres">
      <dgm:prSet presAssocID="{D77AFFD7-4CC1-4DA1-9369-1B7F9727B7CA}" presName="dummy" presStyleCnt="0"/>
      <dgm:spPr/>
    </dgm:pt>
    <dgm:pt modelId="{C425ABE1-09FB-4645-B6DD-AEEAADAD12F0}" type="pres">
      <dgm:prSet presAssocID="{EF28DE80-2D80-4D48-9BB5-FBB354A97AF1}" presName="sibTrans" presStyleLbl="sibTrans2D1" presStyleIdx="0" presStyleCnt="4"/>
      <dgm:spPr/>
      <dgm:t>
        <a:bodyPr/>
        <a:lstStyle/>
        <a:p>
          <a:endParaRPr lang="it-IT"/>
        </a:p>
      </dgm:t>
    </dgm:pt>
    <dgm:pt modelId="{7871968D-BCF8-4368-9091-336C24D877FC}" type="pres">
      <dgm:prSet presAssocID="{9500E097-F6DF-497E-8B25-49ED808E99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98AE40-8F0C-49D9-9710-65EC2BBA3A9B}" type="pres">
      <dgm:prSet presAssocID="{9500E097-F6DF-497E-8B25-49ED808E9958}" presName="dummy" presStyleCnt="0"/>
      <dgm:spPr/>
    </dgm:pt>
    <dgm:pt modelId="{7670D47E-800C-4207-AF08-E7CC12C3D3C1}" type="pres">
      <dgm:prSet presAssocID="{E4F9C342-C28A-40D1-AE80-EA8965577A9F}" presName="sibTrans" presStyleLbl="sibTrans2D1" presStyleIdx="1" presStyleCnt="4"/>
      <dgm:spPr/>
      <dgm:t>
        <a:bodyPr/>
        <a:lstStyle/>
        <a:p>
          <a:endParaRPr lang="it-IT"/>
        </a:p>
      </dgm:t>
    </dgm:pt>
    <dgm:pt modelId="{2C7263C8-E0CF-4411-BFE9-AD82B6772E72}" type="pres">
      <dgm:prSet presAssocID="{8EF58497-0758-4975-A6AC-89FA249A75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D9D62E-0C1E-42F8-9A91-F3DB54953D92}" type="pres">
      <dgm:prSet presAssocID="{8EF58497-0758-4975-A6AC-89FA249A758D}" presName="dummy" presStyleCnt="0"/>
      <dgm:spPr/>
    </dgm:pt>
    <dgm:pt modelId="{227C8750-A38C-4059-A43C-560138C8947A}" type="pres">
      <dgm:prSet presAssocID="{156D31EA-4003-4BA3-B8D1-C6E9E7EAD627}" presName="sibTrans" presStyleLbl="sibTrans2D1" presStyleIdx="2" presStyleCnt="4"/>
      <dgm:spPr/>
      <dgm:t>
        <a:bodyPr/>
        <a:lstStyle/>
        <a:p>
          <a:endParaRPr lang="it-IT"/>
        </a:p>
      </dgm:t>
    </dgm:pt>
    <dgm:pt modelId="{52F1D7A4-8EA6-4D40-BED0-243DE124AC4A}" type="pres">
      <dgm:prSet presAssocID="{00CF11AE-5A69-4E15-A933-75DF49C4AFC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8CDA67-B876-4855-BAC0-6FAB8C1A6DE9}" type="pres">
      <dgm:prSet presAssocID="{00CF11AE-5A69-4E15-A933-75DF49C4AFC8}" presName="dummy" presStyleCnt="0"/>
      <dgm:spPr/>
    </dgm:pt>
    <dgm:pt modelId="{B929FD47-6415-40D2-8BF3-2F56A3EAAD29}" type="pres">
      <dgm:prSet presAssocID="{CFAC89C5-A0FC-4434-BEDB-C218E838F3CA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CC7036FA-550B-490C-8637-31C3F7BEE7A9}" type="presOf" srcId="{EF28DE80-2D80-4D48-9BB5-FBB354A97AF1}" destId="{C425ABE1-09FB-4645-B6DD-AEEAADAD12F0}" srcOrd="0" destOrd="0" presId="urn:microsoft.com/office/officeart/2005/8/layout/radial6"/>
    <dgm:cxn modelId="{3A7926A5-2942-4B51-BD68-7E2D35289749}" type="presOf" srcId="{D77AFFD7-4CC1-4DA1-9369-1B7F9727B7CA}" destId="{447D1840-B8AF-4F00-AD86-0120C022EDCA}" srcOrd="0" destOrd="0" presId="urn:microsoft.com/office/officeart/2005/8/layout/radial6"/>
    <dgm:cxn modelId="{3D490956-F475-408A-B868-668736DF7EBE}" type="presOf" srcId="{8EF58497-0758-4975-A6AC-89FA249A758D}" destId="{2C7263C8-E0CF-4411-BFE9-AD82B6772E72}" srcOrd="0" destOrd="0" presId="urn:microsoft.com/office/officeart/2005/8/layout/radial6"/>
    <dgm:cxn modelId="{61507EB6-B8E7-417B-9173-42D5D151BFBE}" type="presOf" srcId="{344063E6-DFEB-484F-8E72-7D15A61BAC6F}" destId="{60555F55-40C1-4F34-8814-CD966258A8E6}" srcOrd="0" destOrd="0" presId="urn:microsoft.com/office/officeart/2005/8/layout/radial6"/>
    <dgm:cxn modelId="{C56635BE-A38B-4902-97A7-54DE19720A4A}" srcId="{344063E6-DFEB-484F-8E72-7D15A61BAC6F}" destId="{8EF58497-0758-4975-A6AC-89FA249A758D}" srcOrd="2" destOrd="0" parTransId="{F823F241-26C2-4484-8CAC-7689109585D7}" sibTransId="{156D31EA-4003-4BA3-B8D1-C6E9E7EAD627}"/>
    <dgm:cxn modelId="{8A4536CA-B27A-4230-BCD3-3CB7B8ED766B}" type="presOf" srcId="{00CF11AE-5A69-4E15-A933-75DF49C4AFC8}" destId="{52F1D7A4-8EA6-4D40-BED0-243DE124AC4A}" srcOrd="0" destOrd="0" presId="urn:microsoft.com/office/officeart/2005/8/layout/radial6"/>
    <dgm:cxn modelId="{FF52ADE6-F6EA-474D-AD80-8CD3DF2E95BD}" type="presOf" srcId="{E4F9C342-C28A-40D1-AE80-EA8965577A9F}" destId="{7670D47E-800C-4207-AF08-E7CC12C3D3C1}" srcOrd="0" destOrd="0" presId="urn:microsoft.com/office/officeart/2005/8/layout/radial6"/>
    <dgm:cxn modelId="{DB173A96-9797-4847-AFDF-9F03CC9EDB83}" srcId="{344063E6-DFEB-484F-8E72-7D15A61BAC6F}" destId="{9500E097-F6DF-497E-8B25-49ED808E9958}" srcOrd="1" destOrd="0" parTransId="{F1124A84-6769-4450-8851-A2265B32DB05}" sibTransId="{E4F9C342-C28A-40D1-AE80-EA8965577A9F}"/>
    <dgm:cxn modelId="{43EE104C-7BBB-4D15-AA94-8FC4FC91A556}" type="presOf" srcId="{9500E097-F6DF-497E-8B25-49ED808E9958}" destId="{7871968D-BCF8-4368-9091-336C24D877FC}" srcOrd="0" destOrd="0" presId="urn:microsoft.com/office/officeart/2005/8/layout/radial6"/>
    <dgm:cxn modelId="{211F199E-747A-4E4C-AFA5-2CCEBB433CA8}" srcId="{0785F137-7C81-4835-8119-885A1D7BEFD7}" destId="{344063E6-DFEB-484F-8E72-7D15A61BAC6F}" srcOrd="0" destOrd="0" parTransId="{0051D8C7-D351-4BDD-AE3E-B67550F4DD27}" sibTransId="{D6EF72F1-4C37-4BB4-90D4-9F977CFF260A}"/>
    <dgm:cxn modelId="{06BE7BE9-46E7-4753-912C-66A5B77DB9A5}" srcId="{344063E6-DFEB-484F-8E72-7D15A61BAC6F}" destId="{00CF11AE-5A69-4E15-A933-75DF49C4AFC8}" srcOrd="3" destOrd="0" parTransId="{0106A6AB-20A2-4279-8E17-21370B8DCAB8}" sibTransId="{CFAC89C5-A0FC-4434-BEDB-C218E838F3CA}"/>
    <dgm:cxn modelId="{91DD392A-7F9D-4823-B814-48E1B0DD7A3F}" type="presOf" srcId="{CFAC89C5-A0FC-4434-BEDB-C218E838F3CA}" destId="{B929FD47-6415-40D2-8BF3-2F56A3EAAD29}" srcOrd="0" destOrd="0" presId="urn:microsoft.com/office/officeart/2005/8/layout/radial6"/>
    <dgm:cxn modelId="{22B174DD-ECAA-409D-8E53-52F4D17D86B5}" srcId="{344063E6-DFEB-484F-8E72-7D15A61BAC6F}" destId="{D77AFFD7-4CC1-4DA1-9369-1B7F9727B7CA}" srcOrd="0" destOrd="0" parTransId="{3A1DFADC-D9FE-4D03-A29D-ACD1AB56FE0E}" sibTransId="{EF28DE80-2D80-4D48-9BB5-FBB354A97AF1}"/>
    <dgm:cxn modelId="{C42CE6F2-CD71-4E00-8353-073DE0ACDC85}" type="presOf" srcId="{156D31EA-4003-4BA3-B8D1-C6E9E7EAD627}" destId="{227C8750-A38C-4059-A43C-560138C8947A}" srcOrd="0" destOrd="0" presId="urn:microsoft.com/office/officeart/2005/8/layout/radial6"/>
    <dgm:cxn modelId="{00B42E1A-963F-40D7-97CC-FD82014213AB}" type="presOf" srcId="{0785F137-7C81-4835-8119-885A1D7BEFD7}" destId="{DBBDB93B-0C77-48C5-8701-2186CDADB6E4}" srcOrd="0" destOrd="0" presId="urn:microsoft.com/office/officeart/2005/8/layout/radial6"/>
    <dgm:cxn modelId="{4F4DDD40-2A5A-4B2E-B842-68515B0EC03E}" type="presParOf" srcId="{DBBDB93B-0C77-48C5-8701-2186CDADB6E4}" destId="{60555F55-40C1-4F34-8814-CD966258A8E6}" srcOrd="0" destOrd="0" presId="urn:microsoft.com/office/officeart/2005/8/layout/radial6"/>
    <dgm:cxn modelId="{2E067FCE-41D5-4B1D-8C3F-B4BEF9896875}" type="presParOf" srcId="{DBBDB93B-0C77-48C5-8701-2186CDADB6E4}" destId="{447D1840-B8AF-4F00-AD86-0120C022EDCA}" srcOrd="1" destOrd="0" presId="urn:microsoft.com/office/officeart/2005/8/layout/radial6"/>
    <dgm:cxn modelId="{F7EDC9B6-643A-45AC-9E22-FED718D33F45}" type="presParOf" srcId="{DBBDB93B-0C77-48C5-8701-2186CDADB6E4}" destId="{E7CE9115-34A4-42CA-BF24-063EE40C1344}" srcOrd="2" destOrd="0" presId="urn:microsoft.com/office/officeart/2005/8/layout/radial6"/>
    <dgm:cxn modelId="{34F4B87F-618D-404B-814D-2650A62386AC}" type="presParOf" srcId="{DBBDB93B-0C77-48C5-8701-2186CDADB6E4}" destId="{C425ABE1-09FB-4645-B6DD-AEEAADAD12F0}" srcOrd="3" destOrd="0" presId="urn:microsoft.com/office/officeart/2005/8/layout/radial6"/>
    <dgm:cxn modelId="{86EC04C4-3C40-4159-916A-B1CD8F9E2C17}" type="presParOf" srcId="{DBBDB93B-0C77-48C5-8701-2186CDADB6E4}" destId="{7871968D-BCF8-4368-9091-336C24D877FC}" srcOrd="4" destOrd="0" presId="urn:microsoft.com/office/officeart/2005/8/layout/radial6"/>
    <dgm:cxn modelId="{E9DD2303-F078-4C6A-A5FD-FCBD082CEFAB}" type="presParOf" srcId="{DBBDB93B-0C77-48C5-8701-2186CDADB6E4}" destId="{B198AE40-8F0C-49D9-9710-65EC2BBA3A9B}" srcOrd="5" destOrd="0" presId="urn:microsoft.com/office/officeart/2005/8/layout/radial6"/>
    <dgm:cxn modelId="{16D9ADE4-16FD-4B4F-A882-9F59E50FFF8D}" type="presParOf" srcId="{DBBDB93B-0C77-48C5-8701-2186CDADB6E4}" destId="{7670D47E-800C-4207-AF08-E7CC12C3D3C1}" srcOrd="6" destOrd="0" presId="urn:microsoft.com/office/officeart/2005/8/layout/radial6"/>
    <dgm:cxn modelId="{AAF71E5A-A97C-4820-9DB1-228161095F6A}" type="presParOf" srcId="{DBBDB93B-0C77-48C5-8701-2186CDADB6E4}" destId="{2C7263C8-E0CF-4411-BFE9-AD82B6772E72}" srcOrd="7" destOrd="0" presId="urn:microsoft.com/office/officeart/2005/8/layout/radial6"/>
    <dgm:cxn modelId="{69E12FCC-F672-4142-9576-A4B90D744998}" type="presParOf" srcId="{DBBDB93B-0C77-48C5-8701-2186CDADB6E4}" destId="{7DD9D62E-0C1E-42F8-9A91-F3DB54953D92}" srcOrd="8" destOrd="0" presId="urn:microsoft.com/office/officeart/2005/8/layout/radial6"/>
    <dgm:cxn modelId="{93048A33-71CD-4297-8D1E-A3E43733EE9D}" type="presParOf" srcId="{DBBDB93B-0C77-48C5-8701-2186CDADB6E4}" destId="{227C8750-A38C-4059-A43C-560138C8947A}" srcOrd="9" destOrd="0" presId="urn:microsoft.com/office/officeart/2005/8/layout/radial6"/>
    <dgm:cxn modelId="{4268A1FE-0120-4037-ADE9-09FD3C691C10}" type="presParOf" srcId="{DBBDB93B-0C77-48C5-8701-2186CDADB6E4}" destId="{52F1D7A4-8EA6-4D40-BED0-243DE124AC4A}" srcOrd="10" destOrd="0" presId="urn:microsoft.com/office/officeart/2005/8/layout/radial6"/>
    <dgm:cxn modelId="{0B8F00AF-8E5A-4AEC-A2BF-FE450713CC4D}" type="presParOf" srcId="{DBBDB93B-0C77-48C5-8701-2186CDADB6E4}" destId="{7B8CDA67-B876-4855-BAC0-6FAB8C1A6DE9}" srcOrd="11" destOrd="0" presId="urn:microsoft.com/office/officeart/2005/8/layout/radial6"/>
    <dgm:cxn modelId="{3EDF391B-F2A5-4AD4-895D-9805F9EBDCD4}" type="presParOf" srcId="{DBBDB93B-0C77-48C5-8701-2186CDADB6E4}" destId="{B929FD47-6415-40D2-8BF3-2F56A3EAAD2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9FD47-6415-40D2-8BF3-2F56A3EAAD29}">
      <dsp:nvSpPr>
        <dsp:cNvPr id="0" name=""/>
        <dsp:cNvSpPr/>
      </dsp:nvSpPr>
      <dsp:spPr>
        <a:xfrm>
          <a:off x="1770897" y="607770"/>
          <a:ext cx="4048826" cy="404882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C8750-A38C-4059-A43C-560138C8947A}">
      <dsp:nvSpPr>
        <dsp:cNvPr id="0" name=""/>
        <dsp:cNvSpPr/>
      </dsp:nvSpPr>
      <dsp:spPr>
        <a:xfrm>
          <a:off x="1770897" y="607770"/>
          <a:ext cx="4048826" cy="404882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0D47E-800C-4207-AF08-E7CC12C3D3C1}">
      <dsp:nvSpPr>
        <dsp:cNvPr id="0" name=""/>
        <dsp:cNvSpPr/>
      </dsp:nvSpPr>
      <dsp:spPr>
        <a:xfrm>
          <a:off x="1770897" y="607770"/>
          <a:ext cx="4048826" cy="4048826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5ABE1-09FB-4645-B6DD-AEEAADAD12F0}">
      <dsp:nvSpPr>
        <dsp:cNvPr id="0" name=""/>
        <dsp:cNvSpPr/>
      </dsp:nvSpPr>
      <dsp:spPr>
        <a:xfrm>
          <a:off x="1770897" y="607770"/>
          <a:ext cx="4048826" cy="4048826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55F55-40C1-4F34-8814-CD966258A8E6}">
      <dsp:nvSpPr>
        <dsp:cNvPr id="0" name=""/>
        <dsp:cNvSpPr/>
      </dsp:nvSpPr>
      <dsp:spPr>
        <a:xfrm>
          <a:off x="2648608" y="1521733"/>
          <a:ext cx="2293403" cy="2220900"/>
        </a:xfrm>
        <a:prstGeom prst="ellipse">
          <a:avLst/>
        </a:prstGeom>
        <a:solidFill>
          <a:srgbClr val="CC33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COMPONENTI</a:t>
          </a:r>
          <a:endParaRPr lang="it-IT" sz="1400" b="1" kern="1200" dirty="0"/>
        </a:p>
      </dsp:txBody>
      <dsp:txXfrm>
        <a:off x="2648608" y="1521733"/>
        <a:ext cx="2293403" cy="2220900"/>
      </dsp:txXfrm>
    </dsp:sp>
    <dsp:sp modelId="{447D1840-B8AF-4F00-AD86-0120C022EDCA}">
      <dsp:nvSpPr>
        <dsp:cNvPr id="0" name=""/>
        <dsp:cNvSpPr/>
      </dsp:nvSpPr>
      <dsp:spPr>
        <a:xfrm>
          <a:off x="3142806" y="2246"/>
          <a:ext cx="1305008" cy="1305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tx1"/>
              </a:solidFill>
            </a:rPr>
            <a:t>Portale GIS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3142806" y="2246"/>
        <a:ext cx="1305008" cy="1305008"/>
      </dsp:txXfrm>
    </dsp:sp>
    <dsp:sp modelId="{7871968D-BCF8-4368-9091-336C24D877FC}">
      <dsp:nvSpPr>
        <dsp:cNvPr id="0" name=""/>
        <dsp:cNvSpPr/>
      </dsp:nvSpPr>
      <dsp:spPr>
        <a:xfrm>
          <a:off x="5120239" y="1979679"/>
          <a:ext cx="1305008" cy="1305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tx1"/>
              </a:solidFill>
            </a:rPr>
            <a:t>Strato di servizi standard OGC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5120239" y="1979679"/>
        <a:ext cx="1305008" cy="1305008"/>
      </dsp:txXfrm>
    </dsp:sp>
    <dsp:sp modelId="{2C7263C8-E0CF-4411-BFE9-AD82B6772E72}">
      <dsp:nvSpPr>
        <dsp:cNvPr id="0" name=""/>
        <dsp:cNvSpPr/>
      </dsp:nvSpPr>
      <dsp:spPr>
        <a:xfrm>
          <a:off x="3142806" y="3957112"/>
          <a:ext cx="1305008" cy="1305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tx1"/>
              </a:solidFill>
            </a:rPr>
            <a:t>Modulo di Location Intelligence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3142806" y="3957112"/>
        <a:ext cx="1305008" cy="1305008"/>
      </dsp:txXfrm>
    </dsp:sp>
    <dsp:sp modelId="{52F1D7A4-8EA6-4D40-BED0-243DE124AC4A}">
      <dsp:nvSpPr>
        <dsp:cNvPr id="0" name=""/>
        <dsp:cNvSpPr/>
      </dsp:nvSpPr>
      <dsp:spPr>
        <a:xfrm>
          <a:off x="1165373" y="1979679"/>
          <a:ext cx="1305008" cy="1305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tx1"/>
              </a:solidFill>
            </a:rPr>
            <a:t>Database territoriale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1165373" y="1979679"/>
        <a:ext cx="1305008" cy="1305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D43C-A7CD-4C17-AED9-262B9ABB2E8A}" type="datetimeFigureOut">
              <a:rPr lang="it-IT" smtClean="0"/>
              <a:pPr/>
              <a:t>20-04-2015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ECACD-23EA-4085-8A28-DB432DE22A2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407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B5F0-B489-459C-A502-B5A72A80B2F3}" type="datetimeFigureOut">
              <a:rPr lang="it-IT" smtClean="0"/>
              <a:pPr/>
              <a:t>20-04-2015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4052-90F6-4A4C-AE2C-A21C48E9B72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626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D4052-90F6-4A4C-AE2C-A21C48E9B7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889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D4052-90F6-4A4C-AE2C-A21C48E9B72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890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256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29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250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0000">
              <a:srgbClr val="86A7CF"/>
            </a:gs>
            <a:gs pos="0">
              <a:schemeClr val="tx1"/>
            </a:gs>
            <a:gs pos="100000">
              <a:schemeClr val="accent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1331089"/>
          </a:xfrm>
          <a:prstGeom prst="rect">
            <a:avLst/>
          </a:prstGeom>
          <a:blipFill dpi="0" rotWithShape="1">
            <a:blip r:embed="rId4">
              <a:alphaModFix amt="28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  <a:noFill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581640" y="4767580"/>
            <a:ext cx="1591310" cy="2159000"/>
          </a:xfrm>
          <a:prstGeom prst="rect">
            <a:avLst/>
          </a:prstGeom>
          <a:blipFill dpi="0" rotWithShape="1">
            <a:blip r:embed="rId5">
              <a:alphaModFix amt="17000"/>
            </a:blip>
            <a:srcRect/>
            <a:stretch>
              <a:fillRect l="2874" t="25294" r="-101597" b="-52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439488" y="101615"/>
            <a:ext cx="926672" cy="11278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2393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9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None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flip="none" rotWithShape="1">
          <a:gsLst>
            <a:gs pos="63000">
              <a:srgbClr val="86A7CF"/>
            </a:gs>
            <a:gs pos="0">
              <a:schemeClr val="tx1"/>
            </a:gs>
            <a:gs pos="100000">
              <a:schemeClr val="accent1">
                <a:lumMod val="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857501"/>
            <a:ext cx="12192000" cy="170179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  <a:noFill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756988" y="165114"/>
            <a:ext cx="1368212" cy="166525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437176" y="4703628"/>
            <a:ext cx="711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24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24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24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24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240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2689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None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22300" y="1943100"/>
            <a:ext cx="10515600" cy="11588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 trasparenza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23900" y="2522537"/>
            <a:ext cx="10515600" cy="4746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Nuova Infrastruttura Cartografica e lo Sportello Unico per l’Edilizia Telematico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680206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3879087"/>
              </p:ext>
            </p:extLst>
          </p:nvPr>
        </p:nvGraphicFramePr>
        <p:xfrm>
          <a:off x="4551068" y="1499989"/>
          <a:ext cx="7590621" cy="526436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61664" y="555588"/>
            <a:ext cx="8510886" cy="8342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Nuova infrastruttura cartografica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87775" y="4192252"/>
            <a:ext cx="1464785" cy="8146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74151" y="2002192"/>
            <a:ext cx="4996323" cy="2535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ü"/>
            </a:pP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Navigano </a:t>
            </a:r>
            <a:r>
              <a:rPr lang="it-IT" sz="1800" b="1" dirty="0">
                <a:solidFill>
                  <a:srgbClr val="146194">
                    <a:lumMod val="50000"/>
                  </a:srgbClr>
                </a:solidFill>
              </a:rPr>
              <a:t>il Portale </a:t>
            </a: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GIS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ü"/>
            </a:pP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Consultano </a:t>
            </a:r>
            <a:r>
              <a:rPr lang="it-IT" sz="1800" b="1" dirty="0">
                <a:solidFill>
                  <a:srgbClr val="146194">
                    <a:lumMod val="50000"/>
                  </a:srgbClr>
                </a:solidFill>
              </a:rPr>
              <a:t>i cataloghi dei Dati e dei </a:t>
            </a: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Servizi e i metadati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ü"/>
            </a:pP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Interrogano </a:t>
            </a:r>
            <a:r>
              <a:rPr lang="it-IT" sz="1800" b="1" dirty="0">
                <a:solidFill>
                  <a:srgbClr val="146194">
                    <a:lumMod val="50000"/>
                  </a:srgbClr>
                </a:solidFill>
              </a:rPr>
              <a:t>la componente di Location </a:t>
            </a: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Intelligence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ü"/>
            </a:pP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Scaricano, se autorizzati, </a:t>
            </a:r>
            <a:r>
              <a:rPr lang="it-IT" sz="1800" b="1" dirty="0">
                <a:solidFill>
                  <a:srgbClr val="146194">
                    <a:lumMod val="50000"/>
                  </a:srgbClr>
                </a:solidFill>
              </a:rPr>
              <a:t>gli shapefile dei layer nativamente vettoriali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64192" y="5006852"/>
            <a:ext cx="5327793" cy="1780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ü"/>
              <a:defRPr b="1">
                <a:solidFill>
                  <a:srgbClr val="146194">
                    <a:lumMod val="50000"/>
                  </a:srgb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Aggiornano i tematismi </a:t>
            </a:r>
            <a:r>
              <a:rPr lang="it-IT" dirty="0" smtClean="0"/>
              <a:t>interrogando i </a:t>
            </a:r>
            <a:r>
              <a:rPr lang="it-IT" dirty="0"/>
              <a:t>servizi </a:t>
            </a:r>
            <a:r>
              <a:rPr lang="it-IT" dirty="0" smtClean="0"/>
              <a:t>standard con client GIS o sistemi </a:t>
            </a:r>
            <a:r>
              <a:rPr lang="it-IT" dirty="0"/>
              <a:t>informativi di Area</a:t>
            </a:r>
          </a:p>
          <a:p>
            <a:r>
              <a:rPr lang="it-IT" dirty="0"/>
              <a:t>Usano i </a:t>
            </a:r>
            <a:r>
              <a:rPr lang="it-IT" dirty="0" err="1"/>
              <a:t>tematismi</a:t>
            </a:r>
            <a:r>
              <a:rPr lang="it-IT" dirty="0"/>
              <a:t> per la definizione dei propri procedimenti.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42272" y="1389820"/>
            <a:ext cx="6068028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Cittadini, Professionisti, Dipendenti 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 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RC</a:t>
            </a:r>
            <a:endParaRPr lang="it-IT" sz="2400" b="1" dirty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42272" y="4407075"/>
            <a:ext cx="6068028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Dipendenti 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 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RC</a:t>
            </a:r>
            <a:endParaRPr lang="it-IT" sz="2400" b="1" dirty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1624" y="4546648"/>
            <a:ext cx="5395989" cy="1386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01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664" y="555588"/>
            <a:ext cx="8510886" cy="8342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Nuova infrastruttura cartografica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178722" y="6571876"/>
            <a:ext cx="3035311" cy="227014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05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1184646" y="4112456"/>
            <a:ext cx="3452851" cy="1132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453" y="2185473"/>
            <a:ext cx="10344150" cy="4384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46591" y="2160872"/>
            <a:ext cx="4011824" cy="392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Cartografia di base</a:t>
            </a:r>
            <a:endParaRPr lang="it-IT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5952528" y="2072736"/>
            <a:ext cx="5300652" cy="1053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5952528" y="2150044"/>
            <a:ext cx="4897162" cy="438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Cartografia specialistica</a:t>
            </a:r>
            <a:endParaRPr lang="it-IT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3440131" y="1597659"/>
            <a:ext cx="4011824" cy="392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Tematismi</a:t>
            </a:r>
            <a:endParaRPr lang="it-IT" sz="3000" b="1" dirty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6731" y="2766526"/>
            <a:ext cx="4952246" cy="3824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Mosaico toponomastico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Suddivisione toponomastica e confini municipali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Sistemi e Regole 1:10000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PTPR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Zone acustiche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Zone OMI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Strumenti di attuazione urbanistica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bg1"/>
                </a:solidFill>
              </a:rPr>
              <a:t>     (abusi edilizi, espropri…)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Edificato, civici e uso del suolo del PCN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6329" y="2766526"/>
            <a:ext cx="3492347" cy="2686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CRTN 2003 (Raster)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Scansione dei Lucidi storici della Toponomastica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Reticolo stradale OpenStreetMap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Fogli e particelle catastali in WGS 84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399756" y="2150044"/>
            <a:ext cx="11430" cy="43307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758668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664" y="555588"/>
            <a:ext cx="8899506" cy="8342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Sportello Unico dell’Edilizia Telematico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Inhaltsplatzhalter 13"/>
          <p:cNvSpPr txBox="1">
            <a:spLocks/>
          </p:cNvSpPr>
          <p:nvPr/>
        </p:nvSpPr>
        <p:spPr>
          <a:xfrm>
            <a:off x="11460675" y="65497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de-DE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258732" y="6549774"/>
            <a:ext cx="3035311" cy="227014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05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110645" y="1845463"/>
            <a:ext cx="6502778" cy="450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Compilazione e sottomissione di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un’istanza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10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Istruttoria di una pratica </a:t>
            </a:r>
            <a:endParaRPr lang="it-IT" sz="2400" b="1" dirty="0" smtClean="0">
              <a:solidFill>
                <a:srgbClr val="146194">
                  <a:lumMod val="50000"/>
                </a:srgbClr>
              </a:solidFill>
            </a:endParaRPr>
          </a:p>
          <a:p>
            <a:pPr marL="107473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verifica amministrativa</a:t>
            </a:r>
          </a:p>
          <a:p>
            <a:pPr marL="107473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verifica tecnica </a:t>
            </a:r>
          </a:p>
          <a:p>
            <a:pPr marL="107473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scelta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degli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esiti</a:t>
            </a:r>
          </a:p>
          <a:p>
            <a:pPr marL="107473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gestione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degli atti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d’obbligo</a:t>
            </a:r>
          </a:p>
          <a:p>
            <a:pPr marL="107473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gestione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dei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pagamenti</a:t>
            </a:r>
          </a:p>
          <a:p>
            <a:pPr marL="1074738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A304A"/>
              </a:buClr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generazione del provvedimento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46031" y="1828798"/>
            <a:ext cx="0" cy="452570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58732" y="1739870"/>
            <a:ext cx="3170268" cy="413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Funzionalità</a:t>
            </a:r>
            <a:endParaRPr lang="it-IT" sz="3000" b="1" dirty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271918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664" y="555588"/>
            <a:ext cx="8899506" cy="8342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Sportello Unico dell’Edilizia Telematico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Inhaltsplatzhalter 13"/>
          <p:cNvSpPr txBox="1">
            <a:spLocks/>
          </p:cNvSpPr>
          <p:nvPr/>
        </p:nvSpPr>
        <p:spPr>
          <a:xfrm>
            <a:off x="11460675" y="65497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de-DE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258732" y="6549774"/>
            <a:ext cx="3035311" cy="227014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05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99215" y="2834638"/>
            <a:ext cx="6502778" cy="178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Gestione delle richieste dei pareri agli Enti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Esterni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0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Gestione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delle Conferenze di Servizi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11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Invio telematico delle comunicazioni tramite protocollazione e PEC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Consultazione della cartografia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46031" y="1828798"/>
            <a:ext cx="0" cy="452570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58732" y="1739870"/>
            <a:ext cx="3170268" cy="413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Funzionalità</a:t>
            </a:r>
            <a:endParaRPr lang="it-IT" sz="3000" b="1" dirty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255273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136848" y="1460407"/>
            <a:ext cx="9876525" cy="290612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H="1">
            <a:off x="291425" y="1756661"/>
            <a:ext cx="2331416" cy="155145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3361"/>
          <a:stretch/>
        </p:blipFill>
        <p:spPr>
          <a:xfrm>
            <a:off x="288065" y="4967716"/>
            <a:ext cx="2415163" cy="1569345"/>
          </a:xfrm>
          <a:prstGeom prst="rect">
            <a:avLst/>
          </a:prstGeom>
        </p:spPr>
      </p:pic>
      <p:sp>
        <p:nvSpPr>
          <p:cNvPr id="94" name="Snip and Round Single Corner Rectangle 93"/>
          <p:cNvSpPr/>
          <p:nvPr/>
        </p:nvSpPr>
        <p:spPr>
          <a:xfrm rot="10800000">
            <a:off x="2681128" y="1754528"/>
            <a:ext cx="7332245" cy="1459980"/>
          </a:xfrm>
          <a:prstGeom prst="snipRoundRect">
            <a:avLst/>
          </a:prstGeom>
          <a:solidFill>
            <a:sysClr val="window" lastClr="FFFFFF">
              <a:lumMod val="95000"/>
              <a:alpha val="86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5676417" y="2498933"/>
            <a:ext cx="982483" cy="954869"/>
          </a:xfrm>
          <a:prstGeom prst="ellipse">
            <a:avLst/>
          </a:prstGeom>
          <a:solidFill>
            <a:srgbClr val="A1B0C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Presentazione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istanza</a:t>
            </a:r>
          </a:p>
        </p:txBody>
      </p:sp>
      <p:sp>
        <p:nvSpPr>
          <p:cNvPr id="96" name="Oval 95"/>
          <p:cNvSpPr/>
          <p:nvPr/>
        </p:nvSpPr>
        <p:spPr>
          <a:xfrm>
            <a:off x="3280746" y="2478613"/>
            <a:ext cx="982483" cy="975189"/>
          </a:xfrm>
          <a:prstGeom prst="ellipse">
            <a:avLst/>
          </a:prstGeom>
          <a:solidFill>
            <a:srgbClr val="A1B0C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Compilazione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istanza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865532" y="1778579"/>
            <a:ext cx="2133744" cy="76944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prstClr val="black"/>
                </a:solidFill>
                <a:latin typeface="Calibri" panose="020F0502020204030204"/>
              </a:rPr>
              <a:t>Gestione Incarichi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prstClr val="black"/>
                </a:solidFill>
                <a:latin typeface="Calibri" panose="020F0502020204030204"/>
              </a:rPr>
              <a:t>Gestione Deleghe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prstClr val="black"/>
                </a:solidFill>
                <a:latin typeface="Calibri" panose="020F0502020204030204"/>
              </a:rPr>
              <a:t>Calcolo automatico </a:t>
            </a: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Oneri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Firma digitale Relazione tecnica</a:t>
            </a: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236615" y="1548024"/>
            <a:ext cx="1368152" cy="253290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Tecnico progettista accreditato/delegato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542778" y="1550910"/>
            <a:ext cx="1368152" cy="273857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Soggetto legittimato Capofila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02518" y="2782970"/>
            <a:ext cx="607686" cy="607686"/>
          </a:xfrm>
          <a:prstGeom prst="rect">
            <a:avLst/>
          </a:prstGeom>
        </p:spPr>
      </p:pic>
      <p:sp>
        <p:nvSpPr>
          <p:cNvPr id="101" name="Down Arrow 100"/>
          <p:cNvSpPr/>
          <p:nvPr/>
        </p:nvSpPr>
        <p:spPr>
          <a:xfrm rot="16200000">
            <a:off x="5945578" y="-79618"/>
            <a:ext cx="863926" cy="7392822"/>
          </a:xfrm>
          <a:prstGeom prst="downArrow">
            <a:avLst>
              <a:gd name="adj1" fmla="val 30031"/>
              <a:gd name="adj2" fmla="val 6208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5208909" y="1842680"/>
            <a:ext cx="0" cy="1254509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7316805" y="1842680"/>
            <a:ext cx="0" cy="1254509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04" name="Rectangle 103"/>
          <p:cNvSpPr/>
          <p:nvPr/>
        </p:nvSpPr>
        <p:spPr>
          <a:xfrm>
            <a:off x="5216723" y="1886696"/>
            <a:ext cx="20202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Verfica dati richiesta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Verifica </a:t>
            </a:r>
            <a:r>
              <a:rPr lang="it-IT" sz="1100" b="1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elazione tecnica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Sottomissione istanza</a:t>
            </a: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50422" y="3439703"/>
            <a:ext cx="144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Front Office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56115" y="4367371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Back Office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Snip and Round Single Corner Rectangle 106"/>
          <p:cNvSpPr/>
          <p:nvPr/>
        </p:nvSpPr>
        <p:spPr>
          <a:xfrm>
            <a:off x="2785446" y="4954260"/>
            <a:ext cx="7227927" cy="1420797"/>
          </a:xfrm>
          <a:prstGeom prst="snipRoundRect">
            <a:avLst/>
          </a:prstGeom>
          <a:solidFill>
            <a:sysClr val="window" lastClr="FFFFFF">
              <a:lumMod val="95000"/>
              <a:alpha val="86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693674" y="6352322"/>
            <a:ext cx="1368152" cy="253290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RdP/Istruttore</a:t>
            </a:r>
          </a:p>
        </p:txBody>
      </p:sp>
      <p:sp>
        <p:nvSpPr>
          <p:cNvPr id="109" name="Oval 108"/>
          <p:cNvSpPr/>
          <p:nvPr/>
        </p:nvSpPr>
        <p:spPr>
          <a:xfrm>
            <a:off x="7978100" y="4725635"/>
            <a:ext cx="982483" cy="954869"/>
          </a:xfrm>
          <a:prstGeom prst="ellipse">
            <a:avLst/>
          </a:prstGeom>
          <a:solidFill>
            <a:srgbClr val="A1B0C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Istruttoria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pratica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7288512" y="5073830"/>
            <a:ext cx="0" cy="1254509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11" name="Rectangle 110"/>
          <p:cNvSpPr/>
          <p:nvPr/>
        </p:nvSpPr>
        <p:spPr>
          <a:xfrm>
            <a:off x="7420500" y="5647464"/>
            <a:ext cx="2020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Verifica Amministrativa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Istruttoria tecnica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Scelta Esito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Proposta provvedimento</a:t>
            </a: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H="1">
            <a:off x="9460552" y="4871450"/>
            <a:ext cx="607686" cy="607686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5350323" y="6352322"/>
            <a:ext cx="1368152" cy="253290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RdP/Enti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627465" y="4718986"/>
            <a:ext cx="982483" cy="954869"/>
          </a:xfrm>
          <a:prstGeom prst="ellipse">
            <a:avLst/>
          </a:prstGeom>
          <a:solidFill>
            <a:srgbClr val="A1B0C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Gestione pareri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134299" y="5645565"/>
            <a:ext cx="2020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Richiesta pareri uffici e enti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Convocazione conferenza servizi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Sottomissione pareri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4929605" y="5063997"/>
            <a:ext cx="0" cy="1254509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17" name="Oval 116"/>
          <p:cNvSpPr/>
          <p:nvPr/>
        </p:nvSpPr>
        <p:spPr>
          <a:xfrm>
            <a:off x="7971048" y="2498933"/>
            <a:ext cx="982483" cy="954869"/>
          </a:xfrm>
          <a:prstGeom prst="ellipse">
            <a:avLst/>
          </a:prstGeom>
          <a:solidFill>
            <a:srgbClr val="A1B0C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Gestione delle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richieste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690068" y="1567340"/>
            <a:ext cx="1368152" cy="253290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Tecnico/Soggetto legittimato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285643" y="1884051"/>
            <a:ext cx="2727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prstClr val="black"/>
                </a:solidFill>
                <a:latin typeface="Calibri" panose="020F0502020204030204"/>
              </a:rPr>
              <a:t>Visualizzazione dell’iter di lavorazione della pratica da parte dell’utente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Gestione telematica delle comunicazioni con il B.O.</a:t>
            </a: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Circular Arrow 119"/>
          <p:cNvSpPr/>
          <p:nvPr/>
        </p:nvSpPr>
        <p:spPr>
          <a:xfrm>
            <a:off x="5881145" y="3415200"/>
            <a:ext cx="1054935" cy="1100912"/>
          </a:xfrm>
          <a:prstGeom prst="circularArrow">
            <a:avLst>
              <a:gd name="adj1" fmla="val 12500"/>
              <a:gd name="adj2" fmla="val 642302"/>
              <a:gd name="adj3" fmla="val 20457681"/>
              <a:gd name="adj4" fmla="val 11220117"/>
              <a:gd name="adj5" fmla="val 125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6945415" y="3791788"/>
            <a:ext cx="2544851" cy="574144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3193933" y="3789618"/>
            <a:ext cx="2677106" cy="576314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054743" y="3752599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SUET</a:t>
            </a:r>
            <a:endParaRPr lang="it-I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971281" y="3760474"/>
            <a:ext cx="25909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prstClr val="black"/>
                </a:solidFill>
                <a:latin typeface="Calibri" panose="020F0502020204030204"/>
              </a:rPr>
              <a:t>Protocollazione</a:t>
            </a:r>
            <a:r>
              <a:rPr lang="it-IT" sz="900" dirty="0" smtClean="0">
                <a:solidFill>
                  <a:prstClr val="black"/>
                </a:solidFill>
                <a:latin typeface="Calibri" panose="020F0502020204030204"/>
              </a:rPr>
              <a:t> elettronica </a:t>
            </a:r>
            <a:r>
              <a:rPr lang="it-IT" sz="900" dirty="0">
                <a:solidFill>
                  <a:prstClr val="black"/>
                </a:solidFill>
                <a:latin typeface="Calibri" panose="020F0502020204030204"/>
              </a:rPr>
              <a:t>e </a:t>
            </a:r>
            <a:r>
              <a:rPr lang="it-IT" sz="900" b="1" dirty="0" smtClean="0">
                <a:solidFill>
                  <a:prstClr val="black"/>
                </a:solidFill>
                <a:latin typeface="Calibri" panose="020F0502020204030204"/>
              </a:rPr>
              <a:t>PEC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 smtClean="0">
                <a:solidFill>
                  <a:prstClr val="black"/>
                </a:solidFill>
                <a:latin typeface="Calibri" panose="020F0502020204030204"/>
              </a:rPr>
              <a:t>Visualizzazione delle </a:t>
            </a:r>
            <a:r>
              <a:rPr lang="it-IT" sz="900" b="1" dirty="0" smtClean="0">
                <a:solidFill>
                  <a:prstClr val="black"/>
                </a:solidFill>
                <a:latin typeface="Calibri" panose="020F0502020204030204"/>
              </a:rPr>
              <a:t>scadenze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prstClr val="black"/>
                </a:solidFill>
                <a:latin typeface="Calibri" panose="020F0502020204030204"/>
              </a:rPr>
              <a:t>Firma Digitale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75966" y="3753800"/>
            <a:ext cx="263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prstClr val="black"/>
                </a:solidFill>
                <a:latin typeface="Calibri" panose="020F0502020204030204"/>
              </a:rPr>
              <a:t>Visualizzazione dello </a:t>
            </a:r>
            <a:r>
              <a:rPr lang="it-IT" sz="900" b="1" dirty="0">
                <a:solidFill>
                  <a:prstClr val="black"/>
                </a:solidFill>
                <a:latin typeface="Calibri" panose="020F0502020204030204"/>
              </a:rPr>
              <a:t>stato di lavorazione </a:t>
            </a:r>
            <a:endParaRPr lang="it-IT" sz="9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it-IT" sz="9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900" b="1" dirty="0" smtClean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it-IT" sz="900" dirty="0" smtClean="0">
                <a:solidFill>
                  <a:prstClr val="black"/>
                </a:solidFill>
                <a:latin typeface="Calibri" panose="020F0502020204030204"/>
              </a:rPr>
              <a:t>della </a:t>
            </a:r>
            <a:r>
              <a:rPr lang="it-IT" sz="900" dirty="0">
                <a:solidFill>
                  <a:prstClr val="black"/>
                </a:solidFill>
                <a:latin typeface="Calibri" panose="020F0502020204030204"/>
              </a:rPr>
              <a:t>pratica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 smtClean="0">
                <a:solidFill>
                  <a:prstClr val="black"/>
                </a:solidFill>
                <a:latin typeface="Calibri" panose="020F0502020204030204"/>
              </a:rPr>
              <a:t>Verifica </a:t>
            </a:r>
            <a:r>
              <a:rPr lang="it-IT" sz="900" b="1" dirty="0" smtClean="0">
                <a:solidFill>
                  <a:prstClr val="black"/>
                </a:solidFill>
                <a:latin typeface="Calibri" panose="020F0502020204030204"/>
              </a:rPr>
              <a:t>Pagamenti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 smtClean="0">
                <a:solidFill>
                  <a:prstClr val="black"/>
                </a:solidFill>
                <a:latin typeface="Calibri" panose="020F0502020204030204"/>
              </a:rPr>
              <a:t>Verifica</a:t>
            </a:r>
            <a:r>
              <a:rPr lang="it-IT" sz="900" b="1" dirty="0" smtClean="0">
                <a:solidFill>
                  <a:prstClr val="black"/>
                </a:solidFill>
                <a:latin typeface="Calibri" panose="020F0502020204030204"/>
              </a:rPr>
              <a:t> Oneri 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050631" y="6352322"/>
            <a:ext cx="1368152" cy="253290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Dirigente/RdP/Istruttore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3251201" y="4718986"/>
            <a:ext cx="982483" cy="954869"/>
          </a:xfrm>
          <a:prstGeom prst="ellipse">
            <a:avLst/>
          </a:prstGeom>
          <a:solidFill>
            <a:srgbClr val="A1B0C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Generazione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provvedimento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785447" y="5645565"/>
            <a:ext cx="20202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Gestione atti d’obbligo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Gestione pagamenti</a:t>
            </a: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Generazione provvedimento</a:t>
            </a:r>
          </a:p>
        </p:txBody>
      </p:sp>
      <p:sp>
        <p:nvSpPr>
          <p:cNvPr id="129" name="Down Arrow 128"/>
          <p:cNvSpPr/>
          <p:nvPr/>
        </p:nvSpPr>
        <p:spPr>
          <a:xfrm rot="5400000">
            <a:off x="5841960" y="848304"/>
            <a:ext cx="863926" cy="7392846"/>
          </a:xfrm>
          <a:prstGeom prst="downArrow">
            <a:avLst>
              <a:gd name="adj1" fmla="val 30031"/>
              <a:gd name="adj2" fmla="val 62080"/>
            </a:avLst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Circular Arrow 129"/>
          <p:cNvSpPr/>
          <p:nvPr/>
        </p:nvSpPr>
        <p:spPr>
          <a:xfrm rot="10800000">
            <a:off x="5881144" y="3416467"/>
            <a:ext cx="1054935" cy="1100912"/>
          </a:xfrm>
          <a:prstGeom prst="circularArrow">
            <a:avLst>
              <a:gd name="adj1" fmla="val 12500"/>
              <a:gd name="adj2" fmla="val 642302"/>
              <a:gd name="adj3" fmla="val 20457681"/>
              <a:gd name="adj4" fmla="val 11220117"/>
              <a:gd name="adj5" fmla="val 1250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632920" y="4357734"/>
            <a:ext cx="144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Back Office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" name="Down Arrow 131"/>
          <p:cNvSpPr/>
          <p:nvPr/>
        </p:nvSpPr>
        <p:spPr>
          <a:xfrm>
            <a:off x="1081845" y="3652721"/>
            <a:ext cx="326333" cy="1001422"/>
          </a:xfrm>
          <a:prstGeom prst="downArrow">
            <a:avLst/>
          </a:prstGeom>
          <a:solidFill>
            <a:srgbClr val="173A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Down Arrow 132"/>
          <p:cNvSpPr/>
          <p:nvPr/>
        </p:nvSpPr>
        <p:spPr>
          <a:xfrm rot="10800000">
            <a:off x="1479125" y="3628947"/>
            <a:ext cx="326333" cy="1001422"/>
          </a:xfrm>
          <a:prstGeom prst="downArrow">
            <a:avLst/>
          </a:prstGeom>
          <a:solidFill>
            <a:srgbClr val="173A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itle 3"/>
          <p:cNvSpPr>
            <a:spLocks noGrp="1"/>
          </p:cNvSpPr>
          <p:nvPr>
            <p:ph type="title" idx="4294967295"/>
          </p:nvPr>
        </p:nvSpPr>
        <p:spPr>
          <a:xfrm>
            <a:off x="461664" y="555588"/>
            <a:ext cx="7710062" cy="8342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SUET - FLUSSO DI PROCESSO 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279" t="8770" r="36834" b="9213"/>
          <a:stretch/>
        </p:blipFill>
        <p:spPr>
          <a:xfrm>
            <a:off x="9444942" y="107963"/>
            <a:ext cx="925975" cy="1127724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48" name="Inhaltsplatzhalter 13"/>
          <p:cNvSpPr txBox="1">
            <a:spLocks/>
          </p:cNvSpPr>
          <p:nvPr/>
        </p:nvSpPr>
        <p:spPr>
          <a:xfrm>
            <a:off x="-95243" y="6596192"/>
            <a:ext cx="3475068" cy="232026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10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58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85570" y="3566022"/>
            <a:ext cx="6863507" cy="25689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95739" y="5765619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Nuova Infrastruttura Cartografica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16074" y="2805858"/>
            <a:ext cx="6237842" cy="2613719"/>
            <a:chOff x="4616074" y="2805858"/>
            <a:chExt cx="6237842" cy="2613719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4616074" y="3833870"/>
              <a:ext cx="33051" cy="1520328"/>
            </a:xfrm>
            <a:prstGeom prst="straightConnector1">
              <a:avLst/>
            </a:prstGeom>
            <a:ln w="38100">
              <a:solidFill>
                <a:srgbClr val="A427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9639765" y="3899249"/>
              <a:ext cx="33051" cy="1520328"/>
            </a:xfrm>
            <a:prstGeom prst="straightConnector1">
              <a:avLst/>
            </a:prstGeom>
            <a:ln w="38100">
              <a:solidFill>
                <a:srgbClr val="A427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10820865" y="2805858"/>
              <a:ext cx="33051" cy="1520328"/>
            </a:xfrm>
            <a:prstGeom prst="straightConnector1">
              <a:avLst/>
            </a:prstGeom>
            <a:ln w="38100">
              <a:solidFill>
                <a:srgbClr val="A427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406756" y="842508"/>
            <a:ext cx="6863507" cy="2887252"/>
            <a:chOff x="4406756" y="842508"/>
            <a:chExt cx="6863507" cy="28872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406756" y="842508"/>
              <a:ext cx="6863507" cy="288725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16923" y="3207707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SUET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268656" y="2428082"/>
              <a:ext cx="3161416" cy="7796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8499371" y="1379629"/>
              <a:ext cx="1828078" cy="1828078"/>
            </a:xfrm>
            <a:prstGeom prst="rect">
              <a:avLst/>
            </a:prstGeom>
          </p:spPr>
        </p:pic>
      </p:grpSp>
      <p:sp>
        <p:nvSpPr>
          <p:cNvPr id="22" name="Title 3"/>
          <p:cNvSpPr>
            <a:spLocks noGrp="1"/>
          </p:cNvSpPr>
          <p:nvPr>
            <p:ph type="title" idx="4294967295"/>
          </p:nvPr>
        </p:nvSpPr>
        <p:spPr>
          <a:xfrm>
            <a:off x="461664" y="555588"/>
            <a:ext cx="7710062" cy="8342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Integrazione SUET - NIC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250" y="5627119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Cartografia di base</a:t>
            </a: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Layer specialistici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734715" y="2060155"/>
            <a:ext cx="22034" cy="435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47544" y="2922150"/>
            <a:ext cx="2852833" cy="417819"/>
            <a:chOff x="247544" y="2922150"/>
            <a:chExt cx="2852833" cy="417819"/>
          </a:xfrm>
        </p:grpSpPr>
        <p:sp>
          <p:nvSpPr>
            <p:cNvPr id="25" name="TextBox 24"/>
            <p:cNvSpPr txBox="1"/>
            <p:nvPr/>
          </p:nvSpPr>
          <p:spPr>
            <a:xfrm>
              <a:off x="549679" y="2970637"/>
              <a:ext cx="2550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Modulo Cartografico</a:t>
              </a:r>
              <a:endParaRPr lang="it-IT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7544" y="2922150"/>
              <a:ext cx="251999" cy="3745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5573" y="4193717"/>
            <a:ext cx="3202452" cy="400317"/>
            <a:chOff x="265573" y="4193717"/>
            <a:chExt cx="3202452" cy="400317"/>
          </a:xfrm>
        </p:grpSpPr>
        <p:sp>
          <p:nvSpPr>
            <p:cNvPr id="15" name="Rectangle 14"/>
            <p:cNvSpPr/>
            <p:nvPr/>
          </p:nvSpPr>
          <p:spPr>
            <a:xfrm>
              <a:off x="618054" y="4208444"/>
              <a:ext cx="2849971" cy="385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ervizi </a:t>
              </a:r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</a:rPr>
                <a:t>standard OGC </a:t>
              </a:r>
              <a:endParaRPr lang="it-IT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</a:rPr>
                <a:t>WMS, WFS…)</a:t>
              </a:r>
              <a:endParaRPr lang="it-IT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5573" y="4193717"/>
              <a:ext cx="251999" cy="374573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C00000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64192" y="5726047"/>
            <a:ext cx="251999" cy="374573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6" name="Inhaltsplatzhalter 13"/>
          <p:cNvSpPr txBox="1">
            <a:spLocks/>
          </p:cNvSpPr>
          <p:nvPr/>
        </p:nvSpPr>
        <p:spPr>
          <a:xfrm>
            <a:off x="-95243" y="6596192"/>
            <a:ext cx="3475068" cy="232026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10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23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664" y="555588"/>
            <a:ext cx="8899506" cy="8342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Avvio delle piattaforme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Inhaltsplatzhalter 13"/>
          <p:cNvSpPr txBox="1">
            <a:spLocks/>
          </p:cNvSpPr>
          <p:nvPr/>
        </p:nvSpPr>
        <p:spPr>
          <a:xfrm>
            <a:off x="11460675" y="65497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de-DE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258732" y="6549774"/>
            <a:ext cx="3035311" cy="227014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05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99215" y="2834638"/>
            <a:ext cx="6502778" cy="178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 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GIUGNO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 – AVVIO DELLA NUOVA INFRASTRUTTURA CARTOGRAFICA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0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 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LUGLIO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– AVVIO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DEI PERMESSI DI COSTRUIRE IN DIPARTIMENTO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24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 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AGOSTO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–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AVVIO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DELLE PROCEDURE SEMPLIFICATE NEI MUNICIPI</a:t>
            </a:r>
            <a:endParaRPr lang="it-IT" sz="2400" b="1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6031" y="1828798"/>
            <a:ext cx="0" cy="452570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58732" y="1739870"/>
            <a:ext cx="3170268" cy="413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SCADENZE</a:t>
            </a:r>
            <a:endParaRPr lang="it-IT" sz="3000" b="1" dirty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851022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664" y="555588"/>
            <a:ext cx="7710062" cy="8342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CONTESTO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Inhaltsplatzhalter 13"/>
          <p:cNvSpPr txBox="1">
            <a:spLocks/>
          </p:cNvSpPr>
          <p:nvPr/>
        </p:nvSpPr>
        <p:spPr>
          <a:xfrm>
            <a:off x="11460675" y="65497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de-DE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258732" y="6549774"/>
            <a:ext cx="3035311" cy="227014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05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3900007" y="1605366"/>
            <a:ext cx="6987020" cy="4944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Moduli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 in formato cartaceo, spesso non aggiornati, per la presentazione delle istanze</a:t>
            </a:r>
            <a:endParaRPr lang="it-IT" sz="2400" b="1" dirty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1100" b="1" dirty="0" smtClean="0">
              <a:solidFill>
                <a:prstClr val="white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Difformità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nelle procedure istruttorie nei diversi Uffici Tecnici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>
              <a:solidFill>
                <a:prstClr val="white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Contatto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 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continuo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 tra gli Uffici Tecnici e il pubblico</a:t>
            </a:r>
            <a:endParaRPr lang="it-IT" sz="2400" b="1" dirty="0" smtClean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 smtClean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Scarsa efficienza 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 limitata trasparenza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dell’azione amministrativa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2400" b="1" dirty="0" smtClean="0">
              <a:solidFill>
                <a:srgbClr val="146194">
                  <a:lumMod val="50000"/>
                </a:srgb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2400" b="1" dirty="0">
              <a:solidFill>
                <a:srgbClr val="A427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2400" b="1" dirty="0" smtClean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46031" y="1828798"/>
            <a:ext cx="0" cy="452570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780527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1664" y="555588"/>
            <a:ext cx="7710062" cy="8342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OBIETTIVI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78216" y="1963506"/>
            <a:ext cx="6987020" cy="2684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Contrasto a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i 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fenomeni 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corruttivi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 smtClean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Garanzia di imparzialità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nei confronti dei cittadini sui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procedimenti 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amministrativi</a:t>
            </a:r>
            <a:endParaRPr lang="it-IT" sz="2400" b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>
              <a:solidFill>
                <a:prstClr val="white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Recepimento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della 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normativa più 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recente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in tema di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semplificazione amministrativa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 smtClean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Contenimento 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ottimizzazione dei 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costi</a:t>
            </a:r>
            <a:r>
              <a:rPr lang="it-IT" sz="2400" b="1" dirty="0">
                <a:solidFill>
                  <a:srgbClr val="A42700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2400" b="1" dirty="0" smtClean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>
              <a:solidFill>
                <a:srgbClr val="A4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84231" y="1790698"/>
            <a:ext cx="0" cy="452570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525" y="2357396"/>
            <a:ext cx="334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Amministrativi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0405" y="2413000"/>
            <a:ext cx="219919" cy="51715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-95243" y="6596192"/>
            <a:ext cx="3475068" cy="232026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10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72539" y="3229635"/>
            <a:ext cx="2286000" cy="17240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29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1664" y="555588"/>
            <a:ext cx="7710062" cy="8342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OBIETTIVI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84231" y="1790698"/>
            <a:ext cx="0" cy="452570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A42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72539" y="3229635"/>
            <a:ext cx="2286000" cy="1724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0525" y="2357396"/>
            <a:ext cx="334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Procedurali</a:t>
            </a:r>
            <a:endParaRPr lang="it-IT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405" y="2413000"/>
            <a:ext cx="219919" cy="51715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91659" y="2040976"/>
            <a:ext cx="6987020" cy="2684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Incremento dell’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efficienza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nelle istruttorie e dell’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efficacia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delle verifiche sulle istanze edilizie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1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Semplificazione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 </a:t>
            </a:r>
            <a:r>
              <a:rPr lang="it-IT" sz="2400" b="1" dirty="0">
                <a:solidFill>
                  <a:srgbClr val="146194">
                    <a:lumMod val="50000"/>
                  </a:srgbClr>
                </a:solidFill>
              </a:rPr>
              <a:t>dei </a:t>
            </a:r>
            <a:r>
              <a:rPr lang="it-IT" sz="2400" b="1" dirty="0" smtClean="0">
                <a:solidFill>
                  <a:srgbClr val="146194">
                    <a:lumMod val="50000"/>
                  </a:srgbClr>
                </a:solidFill>
              </a:rPr>
              <a:t>procedimenti</a:t>
            </a:r>
            <a:endParaRPr lang="it-IT" sz="24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1000" b="1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Incremento della 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trasparenza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dell’azione amministrativa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1000" b="1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Diffusione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dei dati pubblici territoriali di Roma Capitale</a:t>
            </a:r>
          </a:p>
        </p:txBody>
      </p:sp>
      <p:sp>
        <p:nvSpPr>
          <p:cNvPr id="13" name="Inhaltsplatzhalter 13"/>
          <p:cNvSpPr txBox="1">
            <a:spLocks/>
          </p:cNvSpPr>
          <p:nvPr/>
        </p:nvSpPr>
        <p:spPr>
          <a:xfrm>
            <a:off x="-95243" y="6596192"/>
            <a:ext cx="3475068" cy="232026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10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91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0000">
              <a:srgbClr val="86A7CF"/>
            </a:gs>
            <a:gs pos="0">
              <a:schemeClr val="tx1"/>
            </a:gs>
            <a:gs pos="100000">
              <a:schemeClr val="accent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3"/>
          <p:cNvSpPr txBox="1">
            <a:spLocks/>
          </p:cNvSpPr>
          <p:nvPr/>
        </p:nvSpPr>
        <p:spPr>
          <a:xfrm>
            <a:off x="-95243" y="6596192"/>
            <a:ext cx="3475068" cy="232026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10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10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10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090719" y="2299921"/>
            <a:ext cx="3084993" cy="3524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Nuova Infrastruttura 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Cartografica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Consultazione e fruizione delle informazioni urbanistiche e vincolistiche che interessano il territorio </a:t>
            </a:r>
            <a:r>
              <a:rPr lang="it-IT" sz="1800" b="1" dirty="0">
                <a:solidFill>
                  <a:srgbClr val="146194">
                    <a:lumMod val="50000"/>
                  </a:srgbClr>
                </a:solidFill>
              </a:rPr>
              <a:t>di Roma </a:t>
            </a: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Capitale</a:t>
            </a:r>
            <a:endParaRPr lang="it-IT" sz="1800" b="1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892823" y="2059158"/>
            <a:ext cx="7559652" cy="1414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461664" y="555588"/>
            <a:ext cx="7710062" cy="834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SOLUZIONE TECNOLOGICA</a:t>
            </a:r>
            <a:endParaRPr lang="it-IT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E7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1722419" y="1875214"/>
            <a:ext cx="1028700" cy="1391494"/>
          </a:xfrm>
          <a:prstGeom prst="halfFrame">
            <a:avLst>
              <a:gd name="adj1" fmla="val 18518"/>
              <a:gd name="adj2" fmla="val 185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394960" y="2299921"/>
            <a:ext cx="3256431" cy="2684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Sportello </a:t>
            </a:r>
            <a:r>
              <a:rPr lang="it-IT" sz="2400" b="1" dirty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Unico per l’Edilizia </a:t>
            </a:r>
            <a:r>
              <a:rPr lang="it-IT" sz="2400" b="1" dirty="0" smtClean="0">
                <a:solidFill>
                  <a:srgbClr val="A4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Telematico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Gestione </a:t>
            </a:r>
            <a:r>
              <a:rPr lang="it-IT" sz="1800" b="1" dirty="0">
                <a:solidFill>
                  <a:srgbClr val="146194">
                    <a:lumMod val="50000"/>
                  </a:srgbClr>
                </a:solidFill>
              </a:rPr>
              <a:t>informatizzata dei processi “end-to-end” </a:t>
            </a: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per la compilazione, la presentazione e l’istruttoria delle </a:t>
            </a:r>
            <a:r>
              <a:rPr lang="it-IT" sz="1800" b="1" dirty="0">
                <a:solidFill>
                  <a:srgbClr val="146194">
                    <a:lumMod val="50000"/>
                  </a:srgbClr>
                </a:solidFill>
              </a:rPr>
              <a:t>istanze </a:t>
            </a:r>
            <a:r>
              <a:rPr lang="it-IT" sz="1800" b="1" dirty="0" smtClean="0">
                <a:solidFill>
                  <a:srgbClr val="146194">
                    <a:lumMod val="50000"/>
                  </a:srgbClr>
                </a:solidFill>
              </a:rPr>
              <a:t>edilizie per tutte le procedure</a:t>
            </a:r>
            <a:endParaRPr lang="it-IT" sz="18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2400" b="1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4530" y="4914957"/>
            <a:ext cx="1866900" cy="103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126"/>
          <a:stretch/>
        </p:blipFill>
        <p:spPr>
          <a:xfrm>
            <a:off x="6825641" y="4995707"/>
            <a:ext cx="2296327" cy="766561"/>
          </a:xfrm>
          <a:prstGeom prst="rect">
            <a:avLst/>
          </a:prstGeom>
        </p:spPr>
      </p:pic>
      <p:sp>
        <p:nvSpPr>
          <p:cNvPr id="15" name="Half Frame 14"/>
          <p:cNvSpPr/>
          <p:nvPr/>
        </p:nvSpPr>
        <p:spPr>
          <a:xfrm rot="10800000">
            <a:off x="8706646" y="4758267"/>
            <a:ext cx="1028700" cy="1391494"/>
          </a:xfrm>
          <a:prstGeom prst="halfFrame">
            <a:avLst>
              <a:gd name="adj1" fmla="val 18518"/>
              <a:gd name="adj2" fmla="val 18518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4684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094134" y="1972213"/>
            <a:ext cx="7015825" cy="178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Dematerializzazione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dei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processi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Limitazione del contatto tra uffici e pubblico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Tracciatura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delle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operazioni</a:t>
            </a: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173474" y="4302855"/>
            <a:ext cx="6502778" cy="1781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Standardizzazione delle procedure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Gestione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automatizzata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delle assegnazioni di responsabilità dei procedimenti</a:t>
            </a: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3568" y="282024"/>
            <a:ext cx="7710062" cy="834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AZIONI PER IL RAGGIUNGIMENTO DEGLI OBIETTIVI</a:t>
            </a:r>
            <a:endParaRPr lang="it-IT" sz="32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 rot="16200000">
            <a:off x="762291" y="1196479"/>
            <a:ext cx="2174232" cy="3181350"/>
          </a:xfrm>
          <a:prstGeom prst="wedgeRectCallout">
            <a:avLst>
              <a:gd name="adj1" fmla="val -23083"/>
              <a:gd name="adj2" fmla="val 66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61664" y="1928411"/>
            <a:ext cx="2709432" cy="1336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Contrasto a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fenomeni 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corruttivi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ular Callout 10"/>
          <p:cNvSpPr/>
          <p:nvPr/>
        </p:nvSpPr>
        <p:spPr>
          <a:xfrm rot="5400000" flipV="1">
            <a:off x="762292" y="3832348"/>
            <a:ext cx="2174233" cy="3181350"/>
          </a:xfrm>
          <a:prstGeom prst="wedgeRectCallout">
            <a:avLst>
              <a:gd name="adj1" fmla="val -23083"/>
              <a:gd name="adj2" fmla="val 66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43890" y="4494273"/>
            <a:ext cx="2883204" cy="178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Garanzia di imparzialità nei confronti dei 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cittadini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4111" y="3315426"/>
            <a:ext cx="261468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035" y="6315513"/>
            <a:ext cx="261468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16695" y="4023912"/>
            <a:ext cx="5395989" cy="1386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88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37394" y="2055850"/>
            <a:ext cx="6697746" cy="178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Compilazione informatica delle istanze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Sportello Unico sempre aggiornato alla normativa più recente</a:t>
            </a: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Standardizzazione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dei formati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degli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elaborati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grafici e della documentazione allegata alle istanze</a:t>
            </a: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37394" y="4569985"/>
            <a:ext cx="6502778" cy="1781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Eliminazione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della documentazione cartacea</a:t>
            </a: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Produzione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ed emissione dei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provvedimenti in formato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digitale</a:t>
            </a: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 rot="5400000" flipH="1">
            <a:off x="7709191" y="1270538"/>
            <a:ext cx="2174232" cy="3181350"/>
          </a:xfrm>
          <a:prstGeom prst="wedgeRectCallout">
            <a:avLst>
              <a:gd name="adj1" fmla="val -23083"/>
              <a:gd name="adj2" fmla="val 66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ular Callout 5"/>
          <p:cNvSpPr/>
          <p:nvPr/>
        </p:nvSpPr>
        <p:spPr>
          <a:xfrm rot="16200000" flipH="1" flipV="1">
            <a:off x="7709192" y="3906407"/>
            <a:ext cx="2174233" cy="3181350"/>
          </a:xfrm>
          <a:prstGeom prst="wedgeRectCallout">
            <a:avLst>
              <a:gd name="adj1" fmla="val -23083"/>
              <a:gd name="adj2" fmla="val 66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49097" y="2055850"/>
            <a:ext cx="3316077" cy="1336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Recepimento della normativa più recente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507211" y="3722265"/>
            <a:ext cx="261468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7205632" y="4735550"/>
            <a:ext cx="3181350" cy="1336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Contenimento e 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ottimizzazione 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costi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434915" y="6401965"/>
            <a:ext cx="261468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4151" y="4324905"/>
            <a:ext cx="5395989" cy="1386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 txBox="1">
            <a:spLocks/>
          </p:cNvSpPr>
          <p:nvPr/>
        </p:nvSpPr>
        <p:spPr>
          <a:xfrm>
            <a:off x="453568" y="282024"/>
            <a:ext cx="7710062" cy="834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AZIONI PER IL RAGGIUNGIMENTO DEGLI OBIETTIVI</a:t>
            </a:r>
            <a:endParaRPr lang="it-IT" sz="32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09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ular Callout 16"/>
          <p:cNvSpPr/>
          <p:nvPr/>
        </p:nvSpPr>
        <p:spPr>
          <a:xfrm rot="5400000" flipV="1">
            <a:off x="1003253" y="3481217"/>
            <a:ext cx="2174233" cy="3663273"/>
          </a:xfrm>
          <a:prstGeom prst="wedgeRectCallout">
            <a:avLst>
              <a:gd name="adj1" fmla="val -30177"/>
              <a:gd name="adj2" fmla="val 64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ular Callout 15"/>
          <p:cNvSpPr/>
          <p:nvPr/>
        </p:nvSpPr>
        <p:spPr>
          <a:xfrm rot="16200000">
            <a:off x="1159971" y="684498"/>
            <a:ext cx="1860795" cy="3663273"/>
          </a:xfrm>
          <a:prstGeom prst="wedgeRectCallout">
            <a:avLst>
              <a:gd name="adj1" fmla="val -23083"/>
              <a:gd name="adj2" fmla="val 66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haltsplatzhalter 13"/>
          <p:cNvSpPr txBox="1">
            <a:spLocks/>
          </p:cNvSpPr>
          <p:nvPr/>
        </p:nvSpPr>
        <p:spPr>
          <a:xfrm>
            <a:off x="11460675" y="6549775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r>
              <a:rPr lang="en-US" sz="800" dirty="0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de-DE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258732" y="6549774"/>
            <a:ext cx="3035311" cy="227014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ctr">
              <a:defRPr/>
            </a:pP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Roma, 29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aprile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2015 – Sala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della</a:t>
            </a:r>
            <a:r>
              <a:rPr lang="en-US" sz="1050" b="1" dirty="0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sz="1050" b="1" dirty="0" err="1" smtClean="0">
                <a:solidFill>
                  <a:srgbClr val="146194">
                    <a:lumMod val="50000"/>
                  </a:srgbClr>
                </a:solidFill>
                <a:cs typeface="Arial" pitchFamily="34" charset="0"/>
              </a:rPr>
              <a:t>Protomoteca</a:t>
            </a:r>
            <a:endParaRPr lang="de-DE" sz="1050" b="1" dirty="0">
              <a:solidFill>
                <a:srgbClr val="146194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438256" y="2176015"/>
            <a:ext cx="7826779" cy="178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A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utomazione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degli algoritmi di calcolo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del contirbuto di costruzione e degli altri oneri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Digitalizzazione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della gestione dei pareri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da e per gli Enti Esterni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Contrazione dei tempi di istruttoria finalizzata al rispetto delle scadenze fissate dalla normativa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58731" y="1720315"/>
            <a:ext cx="3892651" cy="1413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Incremento </a:t>
            </a:r>
            <a:r>
              <a:rPr lang="it-IT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 livello di efficienza e di efficacia</a:t>
            </a:r>
            <a:endParaRPr lang="it-IT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6117" y="4666402"/>
            <a:ext cx="3387299" cy="1124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Semplificazione dei procedimenti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452987" y="4743510"/>
            <a:ext cx="7437478" cy="178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Modulistica intelligente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Gestione informatica 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dell’iter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autorizzativo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Gestione automatizzata dei pagamenti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Flussi </a:t>
            </a: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di comunicazione standard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100" b="1" i="1" dirty="0" smtClean="0">
                <a:solidFill>
                  <a:srgbClr val="146194">
                    <a:lumMod val="50000"/>
                  </a:srgbClr>
                </a:solidFill>
              </a:rPr>
              <a:t>   (</a:t>
            </a:r>
            <a:r>
              <a:rPr lang="it-IT" sz="2100" b="1" i="1" dirty="0">
                <a:solidFill>
                  <a:srgbClr val="146194">
                    <a:lumMod val="50000"/>
                  </a:srgbClr>
                </a:solidFill>
              </a:rPr>
              <a:t>protocollo elettronico, PEC, firma digitale)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052060" y="4168140"/>
            <a:ext cx="6223439" cy="3589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8281" y="3259557"/>
            <a:ext cx="3399488" cy="143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8281" y="5790918"/>
            <a:ext cx="306898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3"/>
          <p:cNvSpPr txBox="1">
            <a:spLocks/>
          </p:cNvSpPr>
          <p:nvPr/>
        </p:nvSpPr>
        <p:spPr>
          <a:xfrm>
            <a:off x="453568" y="282024"/>
            <a:ext cx="7710062" cy="834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AZIONI PER IL RAGGIUNGIMENTO DEGLI OBIETTIVI</a:t>
            </a:r>
            <a:endParaRPr lang="it-IT" sz="32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978926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37394" y="2055850"/>
            <a:ext cx="6697746" cy="178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Visualizzazione dell’iter di lavorazione della pratica da parte </a:t>
            </a:r>
            <a:r>
              <a:rPr lang="it-IT" sz="2100" b="1" dirty="0" smtClean="0">
                <a:solidFill>
                  <a:srgbClr val="146194">
                    <a:lumMod val="50000"/>
                  </a:srgbClr>
                </a:solidFill>
              </a:rPr>
              <a:t>dell’utente</a:t>
            </a:r>
            <a:endParaRPr lang="it-IT" sz="2100" b="1" dirty="0">
              <a:solidFill>
                <a:srgbClr val="146194">
                  <a:lumMod val="50000"/>
                </a:srgb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100" b="1" dirty="0">
                <a:solidFill>
                  <a:srgbClr val="146194">
                    <a:lumMod val="50000"/>
                  </a:srgbClr>
                </a:solidFill>
              </a:rPr>
              <a:t>Consultazione on line dello stato del territorio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37394" y="4569985"/>
            <a:ext cx="6502778" cy="1781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146194">
                    <a:lumMod val="50000"/>
                  </a:srgbClr>
                </a:solidFill>
              </a:rPr>
              <a:t>Consultazione dei dati alfanumerici e cartografici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146194">
                    <a:lumMod val="50000"/>
                  </a:srgbClr>
                </a:solidFill>
              </a:rPr>
              <a:t>Fruizione tramite servizi standard dei dati cartografici</a:t>
            </a:r>
          </a:p>
        </p:txBody>
      </p:sp>
      <p:sp>
        <p:nvSpPr>
          <p:cNvPr id="4" name="Rectangular Callout 3"/>
          <p:cNvSpPr/>
          <p:nvPr/>
        </p:nvSpPr>
        <p:spPr>
          <a:xfrm rot="5400000" flipH="1">
            <a:off x="7709191" y="1270538"/>
            <a:ext cx="2174232" cy="3181350"/>
          </a:xfrm>
          <a:prstGeom prst="wedgeRectCallout">
            <a:avLst>
              <a:gd name="adj1" fmla="val -23083"/>
              <a:gd name="adj2" fmla="val 66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ular Callout 5"/>
          <p:cNvSpPr/>
          <p:nvPr/>
        </p:nvSpPr>
        <p:spPr>
          <a:xfrm rot="16200000" flipH="1" flipV="1">
            <a:off x="7709192" y="3906407"/>
            <a:ext cx="2174233" cy="3181350"/>
          </a:xfrm>
          <a:prstGeom prst="wedgeRectCallout">
            <a:avLst>
              <a:gd name="adj1" fmla="val -23083"/>
              <a:gd name="adj2" fmla="val 66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49097" y="2055850"/>
            <a:ext cx="3316077" cy="1336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della trasparenza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07211" y="3722265"/>
            <a:ext cx="261468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7205632" y="4735550"/>
            <a:ext cx="3181350" cy="1336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Diffusione dei dati pubblici territoriali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434915" y="6401965"/>
            <a:ext cx="261468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4192" y="205538"/>
            <a:ext cx="219919" cy="103014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4151" y="4324905"/>
            <a:ext cx="5395989" cy="1386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 txBox="1">
            <a:spLocks/>
          </p:cNvSpPr>
          <p:nvPr/>
        </p:nvSpPr>
        <p:spPr>
          <a:xfrm>
            <a:off x="453568" y="282024"/>
            <a:ext cx="7710062" cy="834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</a:rPr>
              <a:t>AZIONI PER IL RAGGIUNGIMENTO DEGLI OBIETTIVI</a:t>
            </a:r>
            <a:endParaRPr lang="it-IT" sz="32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12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884</Words>
  <Application>Microsoft Macintosh PowerPoint</Application>
  <PresentationFormat>Personalizzato</PresentationFormat>
  <Paragraphs>203</Paragraphs>
  <Slides>16</Slides>
  <Notes>2</Notes>
  <HiddenSlides>0</HiddenSlides>
  <MMClips>0</MMClips>
  <ScaleCrop>false</ScaleCrop>
  <HeadingPairs>
    <vt:vector size="4" baseType="variant">
      <vt:variant>
        <vt:lpstr>Modello struttura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Slice</vt:lpstr>
      <vt:lpstr>1_Slice</vt:lpstr>
      <vt:lpstr>OBIETTIVO trasparenza </vt:lpstr>
      <vt:lpstr>CONTESTO</vt:lpstr>
      <vt:lpstr>OBIETTIVI</vt:lpstr>
      <vt:lpstr>OBIETTIVI</vt:lpstr>
      <vt:lpstr>Diapositiva 5</vt:lpstr>
      <vt:lpstr>Diapositiva 6</vt:lpstr>
      <vt:lpstr>Diapositiva 7</vt:lpstr>
      <vt:lpstr>Diapositiva 8</vt:lpstr>
      <vt:lpstr>Diapositiva 9</vt:lpstr>
      <vt:lpstr>Nuova infrastruttura cartografica</vt:lpstr>
      <vt:lpstr>Nuova infrastruttura cartografica</vt:lpstr>
      <vt:lpstr>Sportello Unico dell’Edilizia Telematico</vt:lpstr>
      <vt:lpstr>Sportello Unico dell’Edilizia Telematico</vt:lpstr>
      <vt:lpstr>SUET - FLUSSO DI PROCESSO </vt:lpstr>
      <vt:lpstr>Integrazione SUET - NIC</vt:lpstr>
      <vt:lpstr>Avvio delle piattaforme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Azioni per la trasparenza amministrativa</dc:title>
  <dc:creator>La Malfa, Antonio</dc:creator>
  <cp:lastModifiedBy>Massimiliano Cafaro</cp:lastModifiedBy>
  <cp:revision>104</cp:revision>
  <dcterms:created xsi:type="dcterms:W3CDTF">2015-04-20T19:20:41Z</dcterms:created>
  <dcterms:modified xsi:type="dcterms:W3CDTF">2015-04-20T19:21:41Z</dcterms:modified>
</cp:coreProperties>
</file>