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0" r:id="rId2"/>
    <p:sldId id="259" r:id="rId3"/>
    <p:sldId id="256" r:id="rId4"/>
    <p:sldId id="268" r:id="rId5"/>
    <p:sldId id="289" r:id="rId6"/>
    <p:sldId id="266" r:id="rId7"/>
    <p:sldId id="265" r:id="rId8"/>
    <p:sldId id="270" r:id="rId9"/>
    <p:sldId id="260" r:id="rId10"/>
    <p:sldId id="271" r:id="rId11"/>
    <p:sldId id="272" r:id="rId12"/>
    <p:sldId id="273" r:id="rId13"/>
    <p:sldId id="274" r:id="rId14"/>
    <p:sldId id="301" r:id="rId15"/>
    <p:sldId id="276" r:id="rId16"/>
    <p:sldId id="277" r:id="rId17"/>
    <p:sldId id="261" r:id="rId18"/>
    <p:sldId id="278" r:id="rId19"/>
    <p:sldId id="275" r:id="rId20"/>
    <p:sldId id="279" r:id="rId21"/>
    <p:sldId id="280" r:id="rId22"/>
    <p:sldId id="281" r:id="rId23"/>
    <p:sldId id="282" r:id="rId24"/>
    <p:sldId id="302" r:id="rId25"/>
    <p:sldId id="283" r:id="rId26"/>
    <p:sldId id="284" r:id="rId27"/>
    <p:sldId id="294" r:id="rId28"/>
    <p:sldId id="287" r:id="rId29"/>
    <p:sldId id="293" r:id="rId30"/>
    <p:sldId id="298" r:id="rId31"/>
    <p:sldId id="296" r:id="rId32"/>
    <p:sldId id="297" r:id="rId33"/>
    <p:sldId id="295" r:id="rId34"/>
    <p:sldId id="292" r:id="rId35"/>
    <p:sldId id="299"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5"/>
    <p:restoredTop sz="94653"/>
  </p:normalViewPr>
  <p:slideViewPr>
    <p:cSldViewPr snapToGrid="0" snapToObjects="1">
      <p:cViewPr varScale="1">
        <p:scale>
          <a:sx n="113" d="100"/>
          <a:sy n="113" d="100"/>
        </p:scale>
        <p:origin x="3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A70508-06F5-594C-BFAE-2C6EA961B01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067F5E6-55C0-914D-AB42-1AFC45370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805BE45-2295-B74D-82FF-FCAD567C8D25}"/>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5" name="Segnaposto piè di pagina 4">
            <a:extLst>
              <a:ext uri="{FF2B5EF4-FFF2-40B4-BE49-F238E27FC236}">
                <a16:creationId xmlns:a16="http://schemas.microsoft.com/office/drawing/2014/main" id="{CB7711D6-A014-3A4C-8809-F52E03982EF5}"/>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4315B089-41DA-7C4F-80E3-BBAD1BA5E87E}"/>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2313894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7E4FD6-07E9-4A40-A1A4-FB334040624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B1A2963-50C9-6246-BCA0-0895681AF5C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D6AEC38-E81D-6B4A-9440-CCBD14847653}"/>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5" name="Segnaposto piè di pagina 4">
            <a:extLst>
              <a:ext uri="{FF2B5EF4-FFF2-40B4-BE49-F238E27FC236}">
                <a16:creationId xmlns:a16="http://schemas.microsoft.com/office/drawing/2014/main" id="{9749AE0A-7FA2-B14B-8740-812A9170BC9C}"/>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C15CFC5-E44B-DC47-8EF5-EAB5BF733B95}"/>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54745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175BF23-24EE-234A-ADF2-D0A3AD22753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2959532-2266-A543-A7C8-DDE14F0F553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F21414C-BF91-EA44-87DA-D946DE8DE8EA}"/>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5" name="Segnaposto piè di pagina 4">
            <a:extLst>
              <a:ext uri="{FF2B5EF4-FFF2-40B4-BE49-F238E27FC236}">
                <a16:creationId xmlns:a16="http://schemas.microsoft.com/office/drawing/2014/main" id="{DFB02FDA-B827-2945-B433-8157118155B1}"/>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5B05DCDB-61D5-404E-BADC-B91FE5F96D85}"/>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53879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5E2BB-7D4E-8147-B396-EB7CCC6C1C8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EE044F-9A2E-9E46-A334-996F349CAC0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69E15D-7487-F64C-B639-0C9D327FEA8F}"/>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5" name="Segnaposto piè di pagina 4">
            <a:extLst>
              <a:ext uri="{FF2B5EF4-FFF2-40B4-BE49-F238E27FC236}">
                <a16:creationId xmlns:a16="http://schemas.microsoft.com/office/drawing/2014/main" id="{58F00E81-A950-9543-9A28-455A559E1066}"/>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7D1F294-0684-DA48-9A94-1560EAD3236B}"/>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132608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CAD359-7CF7-5045-9788-70E74B3218D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8263F33-71AE-6344-8A9B-4E9090A2DD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FC8C6CB-A13A-4A47-8B92-4F74BF1AED4A}"/>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5" name="Segnaposto piè di pagina 4">
            <a:extLst>
              <a:ext uri="{FF2B5EF4-FFF2-40B4-BE49-F238E27FC236}">
                <a16:creationId xmlns:a16="http://schemas.microsoft.com/office/drawing/2014/main" id="{EF808886-E1E7-4C48-91B8-7A7727226325}"/>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1C9088E0-BDF2-1442-AF6F-EC4CAC7865FE}"/>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144044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C40361-AE91-4C47-ABEA-85BB155DB38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3FF2B20-BBDA-1842-AFAA-0C351112F4C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FD0B9B4-93A9-C641-A785-5FB713B9856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7611206-1DA4-1847-99A5-672F422F55A6}"/>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6" name="Segnaposto piè di pagina 5">
            <a:extLst>
              <a:ext uri="{FF2B5EF4-FFF2-40B4-BE49-F238E27FC236}">
                <a16:creationId xmlns:a16="http://schemas.microsoft.com/office/drawing/2014/main" id="{F7318D65-0979-3944-9C47-1F0BF02ECDA7}"/>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553F5225-B298-944A-980F-D1A809F7BD6C}"/>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1028457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9255FE-ECE1-F648-A2FF-BD20A86C377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F4D26CA-A9DA-334F-A249-561DA26811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1903B9F-600D-454E-98BD-437EC65B2FA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05846A7-272F-7845-ABED-DA181BC43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A40CA77-3FAB-034A-BEC1-D245C4A7532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321FA95-48F9-8749-8431-F29187583B31}"/>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8" name="Segnaposto piè di pagina 7">
            <a:extLst>
              <a:ext uri="{FF2B5EF4-FFF2-40B4-BE49-F238E27FC236}">
                <a16:creationId xmlns:a16="http://schemas.microsoft.com/office/drawing/2014/main" id="{84564DE3-6DFA-7A4A-9601-81ACF3253B56}"/>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AAB2B7F4-67D8-A245-9874-55BD614B2216}"/>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59413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FA8F35-0F08-B247-A925-4888640BCFF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A41DADD-8B40-0548-8177-E4E9D4588BEC}"/>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4" name="Segnaposto piè di pagina 3">
            <a:extLst>
              <a:ext uri="{FF2B5EF4-FFF2-40B4-BE49-F238E27FC236}">
                <a16:creationId xmlns:a16="http://schemas.microsoft.com/office/drawing/2014/main" id="{B26FEBE0-52C2-4B48-BFA6-65F767A62FE4}"/>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5771A882-360D-6B4F-8EA1-D2C0985EEF38}"/>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240090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2B56AF8-81A5-1647-9EB8-9AACE65EA8D4}"/>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3" name="Segnaposto piè di pagina 2">
            <a:extLst>
              <a:ext uri="{FF2B5EF4-FFF2-40B4-BE49-F238E27FC236}">
                <a16:creationId xmlns:a16="http://schemas.microsoft.com/office/drawing/2014/main" id="{9BA955CE-3287-8C49-AAAA-CA48A79E7211}"/>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462D232E-F025-3444-881A-4CBFC493DCCC}"/>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378776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EDCC05-AB95-AF4F-BA3B-814F20A8A4A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DADB8B-332C-084A-B368-F1F196252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0A43AFE-D7D2-5049-887A-1833459A6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83A01EC-CAA2-2B43-95C7-A5EA1CD9FCFF}"/>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6" name="Segnaposto piè di pagina 5">
            <a:extLst>
              <a:ext uri="{FF2B5EF4-FFF2-40B4-BE49-F238E27FC236}">
                <a16:creationId xmlns:a16="http://schemas.microsoft.com/office/drawing/2014/main" id="{87941693-CB3D-924D-9588-E4CC74EBA3C9}"/>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F97978BF-7414-3647-B983-5269A652E7A1}"/>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1673525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BB925-395D-7B4F-9952-E6E34B9B9DD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C5CA11F-158A-924A-8EF1-30F69B01E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B61D4527-838E-2A44-B9D2-3CA01A336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8A25DD7-69D7-1249-BE9A-56646B8E8530}"/>
              </a:ext>
            </a:extLst>
          </p:cNvPr>
          <p:cNvSpPr>
            <a:spLocks noGrp="1"/>
          </p:cNvSpPr>
          <p:nvPr>
            <p:ph type="dt" sz="half" idx="10"/>
          </p:nvPr>
        </p:nvSpPr>
        <p:spPr/>
        <p:txBody>
          <a:bodyPr/>
          <a:lstStyle/>
          <a:p>
            <a:fld id="{F60AC5A1-779B-B347-B52E-63C9E1FBEF69}" type="datetimeFigureOut">
              <a:rPr lang="it-IT" smtClean="0"/>
              <a:t>31/03/22</a:t>
            </a:fld>
            <a:endParaRPr lang="it-IT" dirty="0"/>
          </a:p>
        </p:txBody>
      </p:sp>
      <p:sp>
        <p:nvSpPr>
          <p:cNvPr id="6" name="Segnaposto piè di pagina 5">
            <a:extLst>
              <a:ext uri="{FF2B5EF4-FFF2-40B4-BE49-F238E27FC236}">
                <a16:creationId xmlns:a16="http://schemas.microsoft.com/office/drawing/2014/main" id="{6A2696DC-39D9-394E-A9C8-9277911391F8}"/>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76ACAD7A-C518-DD43-97CF-47AA8E5BA12B}"/>
              </a:ext>
            </a:extLst>
          </p:cNvPr>
          <p:cNvSpPr>
            <a:spLocks noGrp="1"/>
          </p:cNvSpPr>
          <p:nvPr>
            <p:ph type="sldNum" sz="quarter" idx="12"/>
          </p:nvPr>
        </p:nvSpPr>
        <p:spPr/>
        <p:txBody>
          <a:bodyPr/>
          <a:lstStyle/>
          <a:p>
            <a:fld id="{7C7F44B2-CACF-5041-8ECA-9535B2B9340C}" type="slidenum">
              <a:rPr lang="it-IT" smtClean="0"/>
              <a:t>‹N›</a:t>
            </a:fld>
            <a:endParaRPr lang="it-IT" dirty="0"/>
          </a:p>
        </p:txBody>
      </p:sp>
    </p:spTree>
    <p:extLst>
      <p:ext uri="{BB962C8B-B14F-4D97-AF65-F5344CB8AC3E}">
        <p14:creationId xmlns:p14="http://schemas.microsoft.com/office/powerpoint/2010/main" val="1981950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7083F4E-B156-AD41-810D-54F03B2300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45285FC-AD93-674D-9640-893C9B8C9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6BB651-B2C0-214B-B37E-ABD791FCE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AC5A1-779B-B347-B52E-63C9E1FBEF69}" type="datetimeFigureOut">
              <a:rPr lang="it-IT" smtClean="0"/>
              <a:t>31/03/22</a:t>
            </a:fld>
            <a:endParaRPr lang="it-IT" dirty="0"/>
          </a:p>
        </p:txBody>
      </p:sp>
      <p:sp>
        <p:nvSpPr>
          <p:cNvPr id="5" name="Segnaposto piè di pagina 4">
            <a:extLst>
              <a:ext uri="{FF2B5EF4-FFF2-40B4-BE49-F238E27FC236}">
                <a16:creationId xmlns:a16="http://schemas.microsoft.com/office/drawing/2014/main" id="{F012CF55-3071-B248-97A7-D1B6CEBA24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a:extLst>
              <a:ext uri="{FF2B5EF4-FFF2-40B4-BE49-F238E27FC236}">
                <a16:creationId xmlns:a16="http://schemas.microsoft.com/office/drawing/2014/main" id="{8D8DEA54-54C1-AE4F-B732-1AC28FA8C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F44B2-CACF-5041-8ECA-9535B2B9340C}" type="slidenum">
              <a:rPr lang="it-IT" smtClean="0"/>
              <a:t>‹N›</a:t>
            </a:fld>
            <a:endParaRPr lang="it-IT" dirty="0"/>
          </a:p>
        </p:txBody>
      </p:sp>
    </p:spTree>
    <p:extLst>
      <p:ext uri="{BB962C8B-B14F-4D97-AF65-F5344CB8AC3E}">
        <p14:creationId xmlns:p14="http://schemas.microsoft.com/office/powerpoint/2010/main" val="1408782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sostasostenibile.wordpres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sostasostenibile.files.wordpress.com/2015/01/copertina-convenzione1.png"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hyperlink" Target="http://www.comune.roma.it/PCR/resources/cms/documents/Ordinanza_n_98_del_2008.pdf" TargetMode="External"/><Relationship Id="rId2" Type="http://schemas.openxmlformats.org/officeDocument/2006/relationships/hyperlink" Target="http://www.comune.roma.it/PCR/resources/cms/documents/Ord_Comm_OC_129_27_11_08.pdf#?R;158527?#"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www.carteinregola.it/wp-content/uploads/2016/02/pubblicita-parcheggio-via-Giulia.p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www.carteinregola.it/wp-content/uploads/2013/05/cantiere-giugnio-2011-2-light.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www.carteinregola.it/wp-content/uploads/2014/01/via-imera-31.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EC03F53-E3BB-964A-A779-B438043B55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3" r="11615"/>
          <a:stretch/>
        </p:blipFill>
        <p:spPr bwMode="auto">
          <a:xfrm>
            <a:off x="1538922" y="406459"/>
            <a:ext cx="5323585" cy="558892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85432A2-DF95-724C-B314-E1C4FA8677D0}"/>
              </a:ext>
            </a:extLst>
          </p:cNvPr>
          <p:cNvPicPr>
            <a:picLocks noChangeAspect="1"/>
          </p:cNvPicPr>
          <p:nvPr/>
        </p:nvPicPr>
        <p:blipFill rotWithShape="1">
          <a:blip r:embed="rId3"/>
          <a:srcRect r="17460" b="83801"/>
          <a:stretch/>
        </p:blipFill>
        <p:spPr>
          <a:xfrm>
            <a:off x="1773868" y="2040494"/>
            <a:ext cx="2271713" cy="530242"/>
          </a:xfrm>
          <a:prstGeom prst="rect">
            <a:avLst/>
          </a:prstGeom>
          <a:ln w="15875">
            <a:noFill/>
          </a:ln>
          <a:effectLst>
            <a:outerShdw blurRad="50800" dist="38100" dir="2700000" algn="tl" rotWithShape="0">
              <a:prstClr val="black">
                <a:alpha val="40000"/>
              </a:prstClr>
            </a:outerShdw>
          </a:effectLst>
        </p:spPr>
      </p:pic>
      <p:pic>
        <p:nvPicPr>
          <p:cNvPr id="7" name="Immagine 6">
            <a:extLst>
              <a:ext uri="{FF2B5EF4-FFF2-40B4-BE49-F238E27FC236}">
                <a16:creationId xmlns:a16="http://schemas.microsoft.com/office/drawing/2014/main" id="{F4E01676-DC99-EB4A-9E3B-0F2273593B0F}"/>
              </a:ext>
            </a:extLst>
          </p:cNvPr>
          <p:cNvPicPr>
            <a:picLocks noChangeAspect="1"/>
          </p:cNvPicPr>
          <p:nvPr/>
        </p:nvPicPr>
        <p:blipFill rotWithShape="1">
          <a:blip r:embed="rId3"/>
          <a:srcRect l="13228" t="30987" r="2646"/>
          <a:stretch/>
        </p:blipFill>
        <p:spPr>
          <a:xfrm>
            <a:off x="1773868" y="2570736"/>
            <a:ext cx="2271713" cy="2216422"/>
          </a:xfrm>
          <a:prstGeom prst="rect">
            <a:avLst/>
          </a:prstGeom>
          <a:ln w="15875">
            <a:noFill/>
          </a:ln>
          <a:effectLst>
            <a:outerShdw blurRad="50800" dist="38100" dir="2700000" algn="tl" rotWithShape="0">
              <a:prstClr val="black">
                <a:alpha val="40000"/>
              </a:prstClr>
            </a:outerShdw>
          </a:effectLst>
        </p:spPr>
      </p:pic>
      <p:pic>
        <p:nvPicPr>
          <p:cNvPr id="8" name="Immagine 7">
            <a:extLst>
              <a:ext uri="{FF2B5EF4-FFF2-40B4-BE49-F238E27FC236}">
                <a16:creationId xmlns:a16="http://schemas.microsoft.com/office/drawing/2014/main" id="{050A4844-6321-5045-A0D8-9334D11A8A41}"/>
              </a:ext>
            </a:extLst>
          </p:cNvPr>
          <p:cNvPicPr>
            <a:picLocks noChangeAspect="1"/>
          </p:cNvPicPr>
          <p:nvPr/>
        </p:nvPicPr>
        <p:blipFill rotWithShape="1">
          <a:blip r:embed="rId4"/>
          <a:srcRect l="8786" b="5893"/>
          <a:stretch/>
        </p:blipFill>
        <p:spPr>
          <a:xfrm>
            <a:off x="10292690" y="927206"/>
            <a:ext cx="1252537" cy="795652"/>
          </a:xfrm>
          <a:prstGeom prst="rect">
            <a:avLst/>
          </a:prstGeom>
          <a:ln>
            <a:noFill/>
          </a:ln>
        </p:spPr>
      </p:pic>
      <p:sp>
        <p:nvSpPr>
          <p:cNvPr id="9" name="CasellaDiTesto 8">
            <a:extLst>
              <a:ext uri="{FF2B5EF4-FFF2-40B4-BE49-F238E27FC236}">
                <a16:creationId xmlns:a16="http://schemas.microsoft.com/office/drawing/2014/main" id="{7C74D93B-2394-A247-A91F-369FB4A9598C}"/>
              </a:ext>
            </a:extLst>
          </p:cNvPr>
          <p:cNvSpPr txBox="1"/>
          <p:nvPr/>
        </p:nvSpPr>
        <p:spPr>
          <a:xfrm>
            <a:off x="4045581" y="6180956"/>
            <a:ext cx="5463731" cy="323165"/>
          </a:xfrm>
          <a:prstGeom prst="rect">
            <a:avLst/>
          </a:prstGeom>
          <a:noFill/>
        </p:spPr>
        <p:txBody>
          <a:bodyPr wrap="square" rtlCol="0">
            <a:spAutoFit/>
          </a:bodyPr>
          <a:lstStyle/>
          <a:p>
            <a:r>
              <a:rPr lang="it-IT" sz="1500" dirty="0">
                <a:latin typeface="Arial" panose="020B0604020202020204" pitchFamily="34" charset="0"/>
                <a:cs typeface="Arial" panose="020B0604020202020204" pitchFamily="34" charset="0"/>
              </a:rPr>
              <a:t>www.carteinregola.it         laboratoriocarteinregola@gmail.com</a:t>
            </a:r>
          </a:p>
        </p:txBody>
      </p:sp>
      <p:pic>
        <p:nvPicPr>
          <p:cNvPr id="10" name="Picture 2">
            <a:extLst>
              <a:ext uri="{FF2B5EF4-FFF2-40B4-BE49-F238E27FC236}">
                <a16:creationId xmlns:a16="http://schemas.microsoft.com/office/drawing/2014/main" id="{FEC2D30C-3994-C243-A382-77006B8D14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3" r="11615"/>
          <a:stretch/>
        </p:blipFill>
        <p:spPr bwMode="auto">
          <a:xfrm flipH="1">
            <a:off x="6777446" y="406459"/>
            <a:ext cx="5323585" cy="5588926"/>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884DEB0D-BF0F-C94A-9346-DBC3A7E31E91}"/>
              </a:ext>
            </a:extLst>
          </p:cNvPr>
          <p:cNvSpPr txBox="1"/>
          <p:nvPr/>
        </p:nvSpPr>
        <p:spPr>
          <a:xfrm>
            <a:off x="5890161" y="2570736"/>
            <a:ext cx="6301839" cy="1938992"/>
          </a:xfrm>
          <a:prstGeom prst="rect">
            <a:avLst/>
          </a:prstGeom>
          <a:solidFill>
            <a:schemeClr val="bg1"/>
          </a:solidFill>
        </p:spPr>
        <p:txBody>
          <a:bodyPr wrap="square" rtlCol="0">
            <a:spAutoFit/>
          </a:bodyPr>
          <a:lstStyle/>
          <a:p>
            <a:pPr algn="r"/>
            <a:r>
              <a:rPr lang="it-IT" sz="2400" b="1" dirty="0">
                <a:latin typeface="Arial" panose="020B0604020202020204" pitchFamily="34" charset="0"/>
                <a:cs typeface="Arial" panose="020B0604020202020204" pitchFamily="34" charset="0"/>
              </a:rPr>
              <a:t>IL DOSSIER DI CARTEINREGOLA</a:t>
            </a:r>
          </a:p>
          <a:p>
            <a:pPr algn="r"/>
            <a:r>
              <a:rPr lang="it-IT" sz="2400" b="1" dirty="0">
                <a:latin typeface="Arial" panose="020B0604020202020204" pitchFamily="34" charset="0"/>
                <a:cs typeface="Arial" panose="020B0604020202020204" pitchFamily="34" charset="0"/>
              </a:rPr>
              <a:t>Le </a:t>
            </a:r>
            <a:r>
              <a:rPr lang="it-IT" sz="2400" b="1" dirty="0">
                <a:solidFill>
                  <a:srgbClr val="FF0000"/>
                </a:solidFill>
                <a:latin typeface="Arial" panose="020B0604020202020204" pitchFamily="34" charset="0"/>
                <a:cs typeface="Arial" panose="020B0604020202020204" pitchFamily="34" charset="0"/>
              </a:rPr>
              <a:t>Linee Guida del Piano Urbano Parcheggi per Roma </a:t>
            </a:r>
          </a:p>
          <a:p>
            <a:pPr algn="r"/>
            <a:r>
              <a:rPr lang="it-IT" sz="2400" b="1" dirty="0">
                <a:latin typeface="Arial" panose="020B0604020202020204" pitchFamily="34" charset="0"/>
                <a:cs typeface="Arial" panose="020B0604020202020204" pitchFamily="34" charset="0"/>
              </a:rPr>
              <a:t>sono troppo importanti </a:t>
            </a:r>
          </a:p>
          <a:p>
            <a:pPr algn="r"/>
            <a:r>
              <a:rPr lang="it-IT" sz="2400" b="1" dirty="0">
                <a:latin typeface="Arial" panose="020B0604020202020204" pitchFamily="34" charset="0"/>
                <a:cs typeface="Arial" panose="020B0604020202020204" pitchFamily="34" charset="0"/>
              </a:rPr>
              <a:t>per non discuterle con la città</a:t>
            </a:r>
          </a:p>
        </p:txBody>
      </p:sp>
    </p:spTree>
    <p:extLst>
      <p:ext uri="{BB962C8B-B14F-4D97-AF65-F5344CB8AC3E}">
        <p14:creationId xmlns:p14="http://schemas.microsoft.com/office/powerpoint/2010/main" val="912658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522720" y="1849955"/>
            <a:ext cx="7597951" cy="3600986"/>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Le modalità di elaborazione e approvazione delle linee guida</a:t>
            </a:r>
          </a:p>
          <a:p>
            <a:endParaRPr lang="it-IT" sz="2000" b="1" dirty="0">
              <a:latin typeface="Arial" panose="020B0604020202020204" pitchFamily="34" charset="0"/>
              <a:cs typeface="Arial" panose="020B0604020202020204" pitchFamily="34" charset="0"/>
            </a:endParaRPr>
          </a:p>
          <a:p>
            <a:r>
              <a:rPr lang="it-IT" sz="2000" b="1" dirty="0">
                <a:latin typeface="Arial" panose="020B0604020202020204" pitchFamily="34" charset="0"/>
                <a:cs typeface="Arial" panose="020B0604020202020204" pitchFamily="34" charset="0"/>
              </a:rPr>
              <a:t>Le regole e i criteri da porre alla base delle decisioni per la realizzazione di parcheggi pertinenziali e sostitutivi</a:t>
            </a:r>
            <a:r>
              <a:rPr lang="it-IT" sz="2000" dirty="0">
                <a:latin typeface="Arial" panose="020B0604020202020204" pitchFamily="34" charset="0"/>
                <a:cs typeface="Arial" panose="020B0604020202020204" pitchFamily="34" charset="0"/>
              </a:rPr>
              <a:t> - rimasti fuori dal PUMS Piano Urbano per la Mobilità Sostenibile recentemente approvato - </a:t>
            </a:r>
            <a:r>
              <a:rPr lang="it-IT" sz="2000" b="1" dirty="0">
                <a:latin typeface="Arial" panose="020B0604020202020204" pitchFamily="34" charset="0"/>
                <a:cs typeface="Arial" panose="020B0604020202020204" pitchFamily="34" charset="0"/>
              </a:rPr>
              <a:t>richiedono un confronto ben più ampio, esteso a tutti i Consiglieri dell'Assemblea Capitolina e dei Municipi, e soprattutto ai cittadini, con la pubblicazione sul sito istituzionale delle Linee Guida e l’apertura di un confronto aperto con la città</a:t>
            </a:r>
            <a:endParaRPr lang="it-IT" sz="20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7B6F52EC-F1ED-8D4B-8DB2-89EBCEFA0E34}"/>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189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39912" y="1714067"/>
            <a:ext cx="8827382" cy="3847207"/>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il percorso di chiusura del vecchio Piano</a:t>
            </a:r>
          </a:p>
          <a:p>
            <a:endParaRPr lang="it-IT" sz="2000" b="1" dirty="0">
              <a:latin typeface="Arial" panose="020B0604020202020204" pitchFamily="34" charset="0"/>
              <a:cs typeface="Arial" panose="020B0604020202020204" pitchFamily="34" charset="0"/>
            </a:endParaRPr>
          </a:p>
          <a:p>
            <a:r>
              <a:rPr lang="it-IT" sz="2000" b="1" dirty="0">
                <a:latin typeface="Arial" panose="020B0604020202020204" pitchFamily="34" charset="0"/>
                <a:cs typeface="Arial" panose="020B0604020202020204" pitchFamily="34" charset="0"/>
              </a:rPr>
              <a:t>Gli interventi «solo programmati» da espungere </a:t>
            </a:r>
            <a:r>
              <a:rPr lang="it-IT" sz="2000" dirty="0">
                <a:latin typeface="Arial" panose="020B0604020202020204" pitchFamily="34" charset="0"/>
                <a:cs typeface="Arial" panose="020B0604020202020204" pitchFamily="34" charset="0"/>
              </a:rPr>
              <a:t>dopo il necessario avviso ai proponenti  che nel 2015 erano stati individuati da Improta, con l’arrivo della Giunta Raggi restano sospesi, nonostante del tema si occupino i tre direttori dell’Ufficio parcheggi che si sono succeduti nell’arco della consigliatura. Ciascuno di loro ha manifestato anche in Commissione Mobilità </a:t>
            </a:r>
            <a:r>
              <a:rPr lang="it-IT" sz="2000" b="1" dirty="0">
                <a:latin typeface="Arial" panose="020B0604020202020204" pitchFamily="34" charset="0"/>
                <a:cs typeface="Arial" panose="020B0604020202020204" pitchFamily="34" charset="0"/>
              </a:rPr>
              <a:t>l’intenzione di avviare l’espunzione dal PUP degli interventi non convenzionati, e di affrontare “caso per caso” gli altri, </a:t>
            </a:r>
            <a:r>
              <a:rPr lang="it-IT" sz="2000" dirty="0">
                <a:latin typeface="Arial" panose="020B0604020202020204" pitchFamily="34" charset="0"/>
                <a:cs typeface="Arial" panose="020B0604020202020204" pitchFamily="34" charset="0"/>
              </a:rPr>
              <a:t>ma la Delibera di espunzione, in 5 anni, non ha mai visto  la luce, esclusi alcuni interventi che avevano già avuto il doppio parere negativo degli uffici (e neanche tutti), molti interventi su suolo privato e di proponenti nel frattempo falliti.</a:t>
            </a:r>
          </a:p>
        </p:txBody>
      </p:sp>
      <p:pic>
        <p:nvPicPr>
          <p:cNvPr id="8" name="Immagine 7">
            <a:extLst>
              <a:ext uri="{FF2B5EF4-FFF2-40B4-BE49-F238E27FC236}">
                <a16:creationId xmlns:a16="http://schemas.microsoft.com/office/drawing/2014/main" id="{657E022F-2AD4-0244-8C75-A79C817D0DD1}"/>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519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912406" y="2120949"/>
            <a:ext cx="7107896" cy="2616101"/>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il percorso di chiusura del vecchio Piano</a:t>
            </a:r>
          </a:p>
          <a:p>
            <a:endParaRPr lang="it-IT" sz="2000" b="1" dirty="0">
              <a:latin typeface="Arial" panose="020B0604020202020204" pitchFamily="34" charset="0"/>
              <a:cs typeface="Arial" panose="020B0604020202020204" pitchFamily="34" charset="0"/>
            </a:endParaRPr>
          </a:p>
          <a:p>
            <a:r>
              <a:rPr lang="it-IT" sz="2000" dirty="0">
                <a:latin typeface="Arial" panose="020B0604020202020204" pitchFamily="34" charset="0"/>
                <a:cs typeface="Arial" panose="020B0604020202020204" pitchFamily="34" charset="0"/>
              </a:rPr>
              <a:t>Anche nelle Linee Guida si parla ancora di «</a:t>
            </a:r>
            <a:r>
              <a:rPr lang="it-IT" sz="2000" i="1" dirty="0">
                <a:latin typeface="Arial" panose="020B0604020202020204" pitchFamily="34" charset="0"/>
                <a:cs typeface="Arial" panose="020B0604020202020204" pitchFamily="34" charset="0"/>
              </a:rPr>
              <a:t>avviare le procedure di espunzione dal P.U.P. per gli interventi per i quali non è stata trovata alcuna documentazione e interventi per i quali è stata accertata la non fattibilità tecnica» «</a:t>
            </a:r>
            <a:r>
              <a:rPr lang="it-IT" sz="2000" b="1" i="1" u="sng" dirty="0">
                <a:latin typeface="Arial" panose="020B0604020202020204" pitchFamily="34" charset="0"/>
                <a:cs typeface="Arial" panose="020B0604020202020204" pitchFamily="34" charset="0"/>
              </a:rPr>
              <a:t>previa interlocuzione con i soggetti proponenti</a:t>
            </a:r>
            <a:r>
              <a:rPr lang="it-IT" sz="2000" dirty="0">
                <a:latin typeface="Arial" panose="020B0604020202020204" pitchFamily="34" charset="0"/>
                <a:cs typeface="Arial" panose="020B0604020202020204" pitchFamily="34" charset="0"/>
              </a:rPr>
              <a:t>».</a:t>
            </a:r>
          </a:p>
          <a:p>
            <a:endParaRPr lang="it-IT" sz="20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332A75B3-3CDB-C54D-B140-7CB21300D928}"/>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3088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39912" y="1982812"/>
            <a:ext cx="8827382" cy="3847207"/>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i criteri di formazione del nuovo Piano </a:t>
            </a:r>
          </a:p>
          <a:p>
            <a:endParaRPr lang="it-IT" sz="2800" b="1" dirty="0">
              <a:latin typeface="Arial" panose="020B0604020202020204" pitchFamily="34" charset="0"/>
              <a:cs typeface="Arial" panose="020B0604020202020204" pitchFamily="34" charset="0"/>
            </a:endParaRPr>
          </a:p>
          <a:p>
            <a:pPr marL="457200" indent="-457200">
              <a:buAutoNum type="arabicPeriod"/>
            </a:pPr>
            <a:r>
              <a:rPr lang="it-IT" sz="2400" b="1" dirty="0">
                <a:latin typeface="Arial" panose="020B0604020202020204" pitchFamily="34" charset="0"/>
                <a:cs typeface="Arial" panose="020B0604020202020204" pitchFamily="34" charset="0"/>
              </a:rPr>
              <a:t>Un Piano che non è un piano e soprattutto che non è un piano pubblico legato alla mobilità.</a:t>
            </a:r>
          </a:p>
          <a:p>
            <a:endParaRPr lang="it-IT" sz="2400" b="1" dirty="0">
              <a:latin typeface="Arial" panose="020B0604020202020204" pitchFamily="34" charset="0"/>
              <a:cs typeface="Arial" panose="020B0604020202020204" pitchFamily="34" charset="0"/>
            </a:endParaRPr>
          </a:p>
          <a:p>
            <a:r>
              <a:rPr lang="it-IT" sz="2000" dirty="0">
                <a:latin typeface="Arial" panose="020B0604020202020204" pitchFamily="34" charset="0"/>
                <a:cs typeface="Arial" panose="020B0604020202020204" pitchFamily="34" charset="0"/>
              </a:rPr>
              <a:t>Ancora una volta </a:t>
            </a:r>
            <a:r>
              <a:rPr lang="it-IT" sz="2000" b="1" dirty="0">
                <a:highlight>
                  <a:srgbClr val="FFFF00"/>
                </a:highlight>
                <a:latin typeface="Arial" panose="020B0604020202020204" pitchFamily="34" charset="0"/>
                <a:cs typeface="Arial" panose="020B0604020202020204" pitchFamily="34" charset="0"/>
              </a:rPr>
              <a:t>si demanda</a:t>
            </a:r>
            <a:r>
              <a:rPr lang="it-IT" sz="2000" dirty="0">
                <a:latin typeface="Arial" panose="020B0604020202020204" pitchFamily="34" charset="0"/>
                <a:cs typeface="Arial" panose="020B0604020202020204" pitchFamily="34" charset="0"/>
              </a:rPr>
              <a:t>, per i parcheggi sostitutivi alla sosta su strada e per i parcheggi pertinenziali, </a:t>
            </a:r>
            <a:r>
              <a:rPr lang="it-IT" sz="2000" b="1" dirty="0">
                <a:highlight>
                  <a:srgbClr val="FFFF00"/>
                </a:highlight>
                <a:latin typeface="Arial" panose="020B0604020202020204" pitchFamily="34" charset="0"/>
                <a:cs typeface="Arial" panose="020B0604020202020204" pitchFamily="34" charset="0"/>
              </a:rPr>
              <a:t>all’iniziativa privata, senza alcuno studio  e pianificazione da parte dell’amministrazione pubblica per quanto riguarda localizzazioni, tipologia, ampiezza</a:t>
            </a:r>
            <a:r>
              <a:rPr lang="it-IT" sz="2000" b="1" dirty="0">
                <a:latin typeface="Arial" panose="020B0604020202020204" pitchFamily="34" charset="0"/>
                <a:cs typeface="Arial" panose="020B0604020202020204" pitchFamily="34" charset="0"/>
              </a:rPr>
              <a:t>.</a:t>
            </a:r>
          </a:p>
          <a:p>
            <a:r>
              <a:rPr lang="it-IT" sz="2000" dirty="0">
                <a:latin typeface="Arial" panose="020B0604020202020204" pitchFamily="34" charset="0"/>
                <a:cs typeface="Arial" panose="020B0604020202020204" pitchFamily="34" charset="0"/>
              </a:rPr>
              <a:t> </a:t>
            </a:r>
          </a:p>
          <a:p>
            <a:endParaRPr lang="it-IT" sz="20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C5C2A364-8446-7545-BE5A-6CBFAFF2ECC4}"/>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892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39912" y="1982812"/>
            <a:ext cx="8827382" cy="4401205"/>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Nel PGTU Piano Generale del Traffico Urbano del 2015 si dice che per la stesura del nuovo Piano parcheggi </a:t>
            </a:r>
            <a:r>
              <a:rPr lang="it-IT" sz="2000" dirty="0">
                <a:latin typeface="Arial" panose="020B0604020202020204" pitchFamily="34" charset="0"/>
                <a:cs typeface="Arial" panose="020B0604020202020204" pitchFamily="34" charset="0"/>
              </a:rPr>
              <a:t>si dovrà definire:</a:t>
            </a:r>
          </a:p>
          <a:p>
            <a:r>
              <a:rPr lang="it-IT" sz="2000" b="1" dirty="0">
                <a:latin typeface="Arial" panose="020B0604020202020204" pitchFamily="34" charset="0"/>
                <a:cs typeface="Arial" panose="020B0604020202020204" pitchFamily="34" charset="0"/>
              </a:rPr>
              <a:t>- “</a:t>
            </a:r>
            <a:r>
              <a:rPr lang="it-IT" sz="2000" b="1" i="1" dirty="0">
                <a:latin typeface="Arial" panose="020B0604020202020204" pitchFamily="34" charset="0"/>
                <a:cs typeface="Arial" panose="020B0604020202020204" pitchFamily="34" charset="0"/>
              </a:rPr>
              <a:t>l’individuazione dei nuovi siti </a:t>
            </a:r>
            <a:r>
              <a:rPr lang="it-IT" sz="2000" i="1" dirty="0">
                <a:latin typeface="Arial" panose="020B0604020202020204" pitchFamily="34" charset="0"/>
                <a:cs typeface="Arial" panose="020B0604020202020204" pitchFamily="34" charset="0"/>
              </a:rPr>
              <a:t>e delle relative modalità attuative che superino le criticità attuali </a:t>
            </a:r>
            <a:r>
              <a:rPr lang="it-IT" sz="2000" b="1" i="1" dirty="0">
                <a:latin typeface="Arial" panose="020B0604020202020204" pitchFamily="34" charset="0"/>
                <a:cs typeface="Arial" panose="020B0604020202020204" pitchFamily="34" charset="0"/>
              </a:rPr>
              <a:t>in relazione alle reali esigenze della città e di concerto con le indicazioni dei Municipi</a:t>
            </a:r>
            <a:r>
              <a:rPr lang="it-IT" sz="2000" b="1" dirty="0">
                <a:latin typeface="Arial" panose="020B0604020202020204" pitchFamily="34" charset="0"/>
                <a:cs typeface="Arial" panose="020B0604020202020204" pitchFamily="34" charset="0"/>
              </a:rPr>
              <a:t>“ </a:t>
            </a:r>
          </a:p>
          <a:p>
            <a:r>
              <a:rPr lang="it-IT" sz="2000" b="1" dirty="0">
                <a:latin typeface="Arial" panose="020B0604020202020204" pitchFamily="34" charset="0"/>
                <a:cs typeface="Arial" panose="020B0604020202020204" pitchFamily="34" charset="0"/>
              </a:rPr>
              <a:t>-  « </a:t>
            </a:r>
            <a:r>
              <a:rPr lang="it-IT" sz="2000" dirty="0">
                <a:latin typeface="Arial" panose="020B0604020202020204" pitchFamily="34" charset="0"/>
                <a:cs typeface="Arial" panose="020B0604020202020204" pitchFamily="34" charset="0"/>
              </a:rPr>
              <a:t>l</a:t>
            </a:r>
            <a:r>
              <a:rPr lang="it-IT" sz="2000" i="1" dirty="0">
                <a:latin typeface="Arial" panose="020B0604020202020204" pitchFamily="34" charset="0"/>
                <a:cs typeface="Arial" panose="020B0604020202020204" pitchFamily="34" charset="0"/>
              </a:rPr>
              <a:t>‘</a:t>
            </a:r>
            <a:r>
              <a:rPr lang="it-IT" sz="2000" b="1" i="1" dirty="0">
                <a:latin typeface="Arial" panose="020B0604020202020204" pitchFamily="34" charset="0"/>
                <a:cs typeface="Arial" panose="020B0604020202020204" pitchFamily="34" charset="0"/>
              </a:rPr>
              <a:t>individuazione di aree e dimensioni dei parcheggi </a:t>
            </a:r>
            <a:r>
              <a:rPr lang="it-IT" sz="2000" i="1" dirty="0">
                <a:latin typeface="Arial" panose="020B0604020202020204" pitchFamily="34" charset="0"/>
                <a:cs typeface="Arial" panose="020B0604020202020204" pitchFamily="34" charset="0"/>
              </a:rPr>
              <a:t>sulla base di un quadro di esigenze ed in coerenza con gli obiettivi di utilizzo del trasporto pubblico</a:t>
            </a:r>
            <a:r>
              <a:rPr lang="it-IT" sz="2000" b="1" i="1" dirty="0">
                <a:latin typeface="Arial" panose="020B0604020202020204" pitchFamily="34" charset="0"/>
                <a:cs typeface="Arial" panose="020B0604020202020204" pitchFamily="34" charset="0"/>
              </a:rPr>
              <a:t>»</a:t>
            </a:r>
          </a:p>
          <a:p>
            <a:r>
              <a:rPr lang="it-IT" sz="2000" b="1" i="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l’</a:t>
            </a:r>
            <a:r>
              <a:rPr lang="it-IT" sz="2000" b="1" i="1" dirty="0">
                <a:latin typeface="Arial" panose="020B0604020202020204" pitchFamily="34" charset="0"/>
                <a:cs typeface="Arial" panose="020B0604020202020204" pitchFamily="34" charset="0"/>
              </a:rPr>
              <a:t>articolazione di ciascun intervento con indicazione del numero degli stalli, i costi di massima, la ripartizione tra gli </a:t>
            </a:r>
            <a:r>
              <a:rPr lang="it-IT" sz="2000" b="1" dirty="0">
                <a:latin typeface="Arial" panose="020B0604020202020204" pitchFamily="34" charset="0"/>
                <a:cs typeface="Arial" panose="020B0604020202020204" pitchFamily="34" charset="0"/>
              </a:rPr>
              <a:t>stalli (sosta di lunga e breve durata),</a:t>
            </a:r>
            <a:r>
              <a:rPr lang="it-IT" sz="2000" b="1" i="1" dirty="0">
                <a:latin typeface="Arial" panose="020B0604020202020204" pitchFamily="34" charset="0"/>
                <a:cs typeface="Arial" panose="020B0604020202020204" pitchFamily="34" charset="0"/>
              </a:rPr>
              <a:t> il piano economico dell’intervento»</a:t>
            </a:r>
          </a:p>
          <a:p>
            <a:r>
              <a:rPr lang="it-IT" sz="2000" b="1" i="1" dirty="0">
                <a:latin typeface="Arial" panose="020B0604020202020204" pitchFamily="34" charset="0"/>
                <a:cs typeface="Arial" panose="020B0604020202020204" pitchFamily="34" charset="0"/>
              </a:rPr>
              <a:t>- « la  definizione di modalità di informazione, funzionali a favorire meccanismi di partecipazione e di trasparenza dei processi di programmazione e attuazione»</a:t>
            </a:r>
            <a:endParaRPr lang="it-IT" sz="20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C5C2A364-8446-7545-BE5A-6CBFAFF2ECC4}"/>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4578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4651550" y="1667648"/>
            <a:ext cx="7325961" cy="4093428"/>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La nota tecnica presenta i </a:t>
            </a:r>
            <a:r>
              <a:rPr lang="it-IT" sz="2000" b="1" dirty="0">
                <a:latin typeface="Arial" panose="020B0604020202020204" pitchFamily="34" charset="0"/>
                <a:cs typeface="Arial" panose="020B0604020202020204" pitchFamily="34" charset="0"/>
              </a:rPr>
              <a:t>criteri di valutazione del fabbisogno di sosta </a:t>
            </a:r>
            <a:r>
              <a:rPr lang="it-IT" sz="2000" dirty="0">
                <a:latin typeface="Arial" panose="020B0604020202020204" pitchFamily="34" charset="0"/>
                <a:cs typeface="Arial" panose="020B0604020202020204" pitchFamily="34" charset="0"/>
              </a:rPr>
              <a:t>attraverso tre indici: quello della sosta dei residenti (ISN- Indice sosta notte), quello della sosta diurna (ISGN Indice Sosta giorno/Notte), quello della sosta asistematica, (ISA Indice Sosta Asintomatica). </a:t>
            </a:r>
          </a:p>
          <a:p>
            <a:endParaRPr lang="it-IT" sz="2000" dirty="0">
              <a:latin typeface="Arial" panose="020B0604020202020204" pitchFamily="34" charset="0"/>
              <a:cs typeface="Arial" panose="020B0604020202020204" pitchFamily="34" charset="0"/>
            </a:endParaRPr>
          </a:p>
          <a:p>
            <a:r>
              <a:rPr lang="it-IT" sz="2000" dirty="0">
                <a:latin typeface="Arial" panose="020B0604020202020204" pitchFamily="34" charset="0"/>
                <a:cs typeface="Arial" panose="020B0604020202020204" pitchFamily="34" charset="0"/>
              </a:rPr>
              <a:t>Per la sosta notturna, che dovrebbe indicare il fabbisogno di posti auto pertinenziali, l’indicatore è stato ottenuto “</a:t>
            </a:r>
            <a:r>
              <a:rPr lang="it-IT" sz="2000" i="1" dirty="0">
                <a:latin typeface="Arial" panose="020B0604020202020204" pitchFamily="34" charset="0"/>
                <a:cs typeface="Arial" panose="020B0604020202020204" pitchFamily="34" charset="0"/>
              </a:rPr>
              <a:t>dal rapporto tra la popolazione e la superficie stradale, nell’ipotesi che il tasso di motorizzazione si conservi uniforme in tutta la città”.</a:t>
            </a:r>
            <a:r>
              <a:rPr lang="it-IT" sz="2000" dirty="0">
                <a:latin typeface="Arial" panose="020B0604020202020204" pitchFamily="34" charset="0"/>
                <a:cs typeface="Arial" panose="020B0604020202020204" pitchFamily="34" charset="0"/>
              </a:rPr>
              <a:t>  </a:t>
            </a:r>
          </a:p>
          <a:p>
            <a:endParaRPr lang="it-IT" sz="2000" dirty="0">
              <a:latin typeface="Arial" panose="020B0604020202020204" pitchFamily="34" charset="0"/>
              <a:cs typeface="Arial" panose="020B0604020202020204" pitchFamily="34" charset="0"/>
            </a:endParaRPr>
          </a:p>
          <a:p>
            <a:endParaRPr lang="it-IT" sz="2000"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55D8F2D2-2510-F34B-8131-8798525EA41E}"/>
              </a:ext>
            </a:extLst>
          </p:cNvPr>
          <p:cNvPicPr>
            <a:picLocks noChangeAspect="1"/>
          </p:cNvPicPr>
          <p:nvPr/>
        </p:nvPicPr>
        <p:blipFill>
          <a:blip r:embed="rId4"/>
          <a:stretch>
            <a:fillRect/>
          </a:stretch>
        </p:blipFill>
        <p:spPr>
          <a:xfrm>
            <a:off x="912845" y="1342198"/>
            <a:ext cx="3590395" cy="2567965"/>
          </a:xfrm>
          <a:prstGeom prst="rect">
            <a:avLst/>
          </a:prstGeom>
        </p:spPr>
      </p:pic>
      <p:pic>
        <p:nvPicPr>
          <p:cNvPr id="11" name="Immagine 10">
            <a:extLst>
              <a:ext uri="{FF2B5EF4-FFF2-40B4-BE49-F238E27FC236}">
                <a16:creationId xmlns:a16="http://schemas.microsoft.com/office/drawing/2014/main" id="{8A4BD9DC-DFD1-2743-9705-C81BAE90863B}"/>
              </a:ext>
            </a:extLst>
          </p:cNvPr>
          <p:cNvPicPr>
            <a:picLocks noChangeAspect="1"/>
          </p:cNvPicPr>
          <p:nvPr/>
        </p:nvPicPr>
        <p:blipFill>
          <a:blip r:embed="rId5"/>
          <a:stretch>
            <a:fillRect/>
          </a:stretch>
        </p:blipFill>
        <p:spPr>
          <a:xfrm>
            <a:off x="912845" y="3939173"/>
            <a:ext cx="3628751" cy="2567965"/>
          </a:xfrm>
          <a:prstGeom prst="rect">
            <a:avLst/>
          </a:prstGeom>
        </p:spPr>
      </p:pic>
    </p:spTree>
    <p:extLst>
      <p:ext uri="{BB962C8B-B14F-4D97-AF65-F5344CB8AC3E}">
        <p14:creationId xmlns:p14="http://schemas.microsoft.com/office/powerpoint/2010/main" val="92539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4741333" y="2356270"/>
            <a:ext cx="7325961" cy="2554545"/>
          </a:xfrm>
          <a:prstGeom prst="rect">
            <a:avLst/>
          </a:prstGeom>
          <a:noFill/>
        </p:spPr>
        <p:txBody>
          <a:bodyPr wrap="square" rtlCol="0">
            <a:spAutoFit/>
          </a:bodyPr>
          <a:lstStyle/>
          <a:p>
            <a:r>
              <a:rPr lang="it-IT" sz="2000" dirty="0"/>
              <a:t>Nella  tavola A </a:t>
            </a:r>
            <a:r>
              <a:rPr lang="it-IT" sz="2000" b="1" dirty="0"/>
              <a:t>la  sosta notturna </a:t>
            </a:r>
            <a:r>
              <a:rPr lang="it-IT" sz="2000" dirty="0"/>
              <a:t>(azzurro</a:t>
            </a:r>
            <a:r>
              <a:rPr lang="it-IT" sz="2000" b="1" dirty="0"/>
              <a:t>)  è a bassa intensità in molte zone centrali </a:t>
            </a:r>
            <a:r>
              <a:rPr lang="it-IT" sz="2000" dirty="0"/>
              <a:t>e </a:t>
            </a:r>
            <a:r>
              <a:rPr lang="it-IT" sz="2000" b="1" dirty="0"/>
              <a:t>ad altissima intensità in molte zone «periferiche»  </a:t>
            </a:r>
            <a:r>
              <a:rPr lang="it-IT" sz="2000" dirty="0"/>
              <a:t>proliferate negli anni ’60 – Tuscolana, Appia, Portuense ecc </a:t>
            </a:r>
            <a:r>
              <a:rPr lang="it-IT" sz="2000" b="1" dirty="0"/>
              <a:t>–  poco dotate di parcheggi privati.</a:t>
            </a:r>
            <a:br>
              <a:rPr lang="it-IT" sz="2000" dirty="0"/>
            </a:br>
            <a:endParaRPr lang="it-IT" sz="2000" dirty="0"/>
          </a:p>
          <a:p>
            <a:r>
              <a:rPr lang="it-IT" sz="2000" dirty="0"/>
              <a:t>Nella tavola B   (verde) </a:t>
            </a:r>
            <a:r>
              <a:rPr lang="it-IT" sz="2000" b="1" dirty="0"/>
              <a:t>La situazione diurna  nel I e II Municipio è quasi rovesciata </a:t>
            </a:r>
            <a:r>
              <a:rPr lang="it-IT" sz="2000" dirty="0"/>
              <a:t>per la sosta di auto provenienti da altre zone della città</a:t>
            </a:r>
            <a:endParaRPr lang="it-IT" sz="2000" dirty="0">
              <a:latin typeface="Arial" panose="020B0604020202020204" pitchFamily="34" charset="0"/>
              <a:cs typeface="Arial" panose="020B0604020202020204" pitchFamily="34" charset="0"/>
            </a:endParaRPr>
          </a:p>
        </p:txBody>
      </p:sp>
      <p:pic>
        <p:nvPicPr>
          <p:cNvPr id="9" name="Immagine 8">
            <a:extLst>
              <a:ext uri="{FF2B5EF4-FFF2-40B4-BE49-F238E27FC236}">
                <a16:creationId xmlns:a16="http://schemas.microsoft.com/office/drawing/2014/main" id="{55D8F2D2-2510-F34B-8131-8798525EA41E}"/>
              </a:ext>
            </a:extLst>
          </p:cNvPr>
          <p:cNvPicPr>
            <a:picLocks noChangeAspect="1"/>
          </p:cNvPicPr>
          <p:nvPr/>
        </p:nvPicPr>
        <p:blipFill>
          <a:blip r:embed="rId4"/>
          <a:stretch>
            <a:fillRect/>
          </a:stretch>
        </p:blipFill>
        <p:spPr>
          <a:xfrm>
            <a:off x="912845" y="1342198"/>
            <a:ext cx="3590395" cy="2567965"/>
          </a:xfrm>
          <a:prstGeom prst="rect">
            <a:avLst/>
          </a:prstGeom>
        </p:spPr>
      </p:pic>
      <p:pic>
        <p:nvPicPr>
          <p:cNvPr id="11" name="Immagine 10">
            <a:extLst>
              <a:ext uri="{FF2B5EF4-FFF2-40B4-BE49-F238E27FC236}">
                <a16:creationId xmlns:a16="http://schemas.microsoft.com/office/drawing/2014/main" id="{8A4BD9DC-DFD1-2743-9705-C81BAE90863B}"/>
              </a:ext>
            </a:extLst>
          </p:cNvPr>
          <p:cNvPicPr>
            <a:picLocks noChangeAspect="1"/>
          </p:cNvPicPr>
          <p:nvPr/>
        </p:nvPicPr>
        <p:blipFill>
          <a:blip r:embed="rId5"/>
          <a:stretch>
            <a:fillRect/>
          </a:stretch>
        </p:blipFill>
        <p:spPr>
          <a:xfrm>
            <a:off x="912845" y="3939173"/>
            <a:ext cx="3628751" cy="2567965"/>
          </a:xfrm>
          <a:prstGeom prst="rect">
            <a:avLst/>
          </a:prstGeom>
        </p:spPr>
      </p:pic>
    </p:spTree>
    <p:extLst>
      <p:ext uri="{BB962C8B-B14F-4D97-AF65-F5344CB8AC3E}">
        <p14:creationId xmlns:p14="http://schemas.microsoft.com/office/powerpoint/2010/main" val="316855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pic>
        <p:nvPicPr>
          <p:cNvPr id="3" name="Immagine 2">
            <a:extLst>
              <a:ext uri="{FF2B5EF4-FFF2-40B4-BE49-F238E27FC236}">
                <a16:creationId xmlns:a16="http://schemas.microsoft.com/office/drawing/2014/main" id="{61F166A3-E677-FA4A-9DC7-38893F98C0D7}"/>
              </a:ext>
            </a:extLst>
          </p:cNvPr>
          <p:cNvPicPr>
            <a:picLocks noChangeAspect="1"/>
          </p:cNvPicPr>
          <p:nvPr/>
        </p:nvPicPr>
        <p:blipFill>
          <a:blip r:embed="rId4"/>
          <a:stretch>
            <a:fillRect/>
          </a:stretch>
        </p:blipFill>
        <p:spPr>
          <a:xfrm>
            <a:off x="6999994" y="685421"/>
            <a:ext cx="4391024" cy="6149149"/>
          </a:xfrm>
          <a:prstGeom prst="rect">
            <a:avLst/>
          </a:prstGeom>
        </p:spPr>
      </p:pic>
      <p:pic>
        <p:nvPicPr>
          <p:cNvPr id="8" name="Immagine 7">
            <a:extLst>
              <a:ext uri="{FF2B5EF4-FFF2-40B4-BE49-F238E27FC236}">
                <a16:creationId xmlns:a16="http://schemas.microsoft.com/office/drawing/2014/main" id="{AD675E2C-AB5F-7C49-A775-7C07F35E2087}"/>
              </a:ext>
            </a:extLst>
          </p:cNvPr>
          <p:cNvPicPr>
            <a:picLocks noChangeAspect="1"/>
          </p:cNvPicPr>
          <p:nvPr/>
        </p:nvPicPr>
        <p:blipFill>
          <a:blip r:embed="rId5"/>
          <a:stretch>
            <a:fillRect/>
          </a:stretch>
        </p:blipFill>
        <p:spPr>
          <a:xfrm>
            <a:off x="2751630" y="712034"/>
            <a:ext cx="4248363" cy="6063116"/>
          </a:xfrm>
          <a:prstGeom prst="rect">
            <a:avLst/>
          </a:prstGeom>
        </p:spPr>
      </p:pic>
      <p:sp>
        <p:nvSpPr>
          <p:cNvPr id="9" name="CasellaDiTesto 8">
            <a:extLst>
              <a:ext uri="{FF2B5EF4-FFF2-40B4-BE49-F238E27FC236}">
                <a16:creationId xmlns:a16="http://schemas.microsoft.com/office/drawing/2014/main" id="{75B9EDAB-9DC5-7143-BB95-F81830020DE3}"/>
              </a:ext>
            </a:extLst>
          </p:cNvPr>
          <p:cNvSpPr txBox="1"/>
          <p:nvPr/>
        </p:nvSpPr>
        <p:spPr>
          <a:xfrm>
            <a:off x="358384" y="1704622"/>
            <a:ext cx="2393245" cy="3416320"/>
          </a:xfrm>
          <a:prstGeom prst="rect">
            <a:avLst/>
          </a:prstGeom>
          <a:noFill/>
        </p:spPr>
        <p:txBody>
          <a:bodyPr wrap="square" rtlCol="0">
            <a:spAutoFit/>
          </a:bodyPr>
          <a:lstStyle/>
          <a:p>
            <a:r>
              <a:rPr lang="it-IT" sz="2400" dirty="0">
                <a:latin typeface="Arial" panose="020B0604020202020204" pitchFamily="34" charset="0"/>
                <a:cs typeface="Arial" panose="020B0604020202020204" pitchFamily="34" charset="0"/>
              </a:rPr>
              <a:t>Lo stesso sulla base della densità dei residenti (a sinistra) speculare alla densità degli «addetti»</a:t>
            </a:r>
          </a:p>
          <a:p>
            <a:r>
              <a:rPr lang="it-IT" sz="2400" dirty="0">
                <a:latin typeface="Arial" panose="020B0604020202020204" pitchFamily="34" charset="0"/>
                <a:cs typeface="Arial" panose="020B0604020202020204" pitchFamily="34" charset="0"/>
              </a:rPr>
              <a:t>(a destra)</a:t>
            </a:r>
          </a:p>
        </p:txBody>
      </p:sp>
    </p:spTree>
    <p:extLst>
      <p:ext uri="{BB962C8B-B14F-4D97-AF65-F5344CB8AC3E}">
        <p14:creationId xmlns:p14="http://schemas.microsoft.com/office/powerpoint/2010/main" val="13473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39912" y="1313957"/>
            <a:ext cx="8827382" cy="4832092"/>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i criteri di formazione del nuovo Piano </a:t>
            </a:r>
          </a:p>
          <a:p>
            <a:endParaRPr lang="it-IT" sz="2800" b="1"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2. Perché i parcheggi pertinenziali  siano di interesse pubblico </a:t>
            </a:r>
          </a:p>
          <a:p>
            <a:pPr lvl="0"/>
            <a:endParaRPr lang="it-IT" sz="1200" b="1" dirty="0">
              <a:latin typeface="Arial" panose="020B0604020202020204" pitchFamily="34" charset="0"/>
              <a:cs typeface="Arial" panose="020B0604020202020204" pitchFamily="34" charset="0"/>
            </a:endParaRPr>
          </a:p>
          <a:p>
            <a:pPr lvl="0"/>
            <a:r>
              <a:rPr lang="it-IT" sz="2000" dirty="0">
                <a:latin typeface="Arial" panose="020B0604020202020204" pitchFamily="34" charset="0"/>
                <a:cs typeface="Arial" panose="020B0604020202020204" pitchFamily="34" charset="0"/>
              </a:rPr>
              <a:t>Attribuire ai privati </a:t>
            </a:r>
            <a:r>
              <a:rPr lang="it-IT" sz="2000" b="1" dirty="0">
                <a:latin typeface="Arial" panose="020B0604020202020204" pitchFamily="34" charset="0"/>
                <a:cs typeface="Arial" panose="020B0604020202020204" pitchFamily="34" charset="0"/>
              </a:rPr>
              <a:t>la scelta della localizzazione e della tipologia dei parcheggi,  lasciando all’Amministrazione il solo compito di verificarne la rispondenza ad alcuni requisiti</a:t>
            </a:r>
            <a:r>
              <a:rPr lang="it-IT" sz="2000" dirty="0">
                <a:latin typeface="Arial" panose="020B0604020202020204" pitchFamily="34" charset="0"/>
                <a:cs typeface="Arial" panose="020B0604020202020204" pitchFamily="34" charset="0"/>
              </a:rPr>
              <a:t>, contrasta a nostro avviso anche con</a:t>
            </a:r>
            <a:r>
              <a:rPr lang="it-IT" sz="2000" b="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la </a:t>
            </a:r>
            <a:r>
              <a:rPr lang="it-IT" sz="2000" b="1" dirty="0">
                <a:latin typeface="Arial" panose="020B0604020202020204" pitchFamily="34" charset="0"/>
                <a:cs typeface="Arial" panose="020B0604020202020204" pitchFamily="34" charset="0"/>
              </a:rPr>
              <a:t>sentenza della Cassazione </a:t>
            </a:r>
            <a:r>
              <a:rPr lang="it-IT" sz="2000" dirty="0">
                <a:latin typeface="Arial" panose="020B0604020202020204" pitchFamily="34" charset="0"/>
                <a:cs typeface="Arial" panose="020B0604020202020204" pitchFamily="34" charset="0"/>
              </a:rPr>
              <a:t>del 2011 che riportava nei binari della Legge Tognoli 122/1989 gli interventi del PUP.  Anche il </a:t>
            </a:r>
            <a:r>
              <a:rPr lang="it-IT" sz="2000" b="1" dirty="0">
                <a:latin typeface="Arial" panose="020B0604020202020204" pitchFamily="34" charset="0"/>
                <a:cs typeface="Arial" panose="020B0604020202020204" pitchFamily="34" charset="0"/>
              </a:rPr>
              <a:t>restringimento dell’ambito di influenza/area di pertinenza a 500 mt (rispetto agli attuali 1000) è poco significativo</a:t>
            </a:r>
            <a:r>
              <a:rPr lang="it-IT" sz="2000" dirty="0">
                <a:latin typeface="Arial" panose="020B0604020202020204" pitchFamily="34" charset="0"/>
                <a:cs typeface="Arial" panose="020B0604020202020204" pitchFamily="34" charset="0"/>
              </a:rPr>
              <a:t>, se, come oggi</a:t>
            </a:r>
            <a:r>
              <a:rPr lang="it-IT" sz="2000" dirty="0">
                <a:highlight>
                  <a:srgbClr val="FFFF00"/>
                </a:highlight>
                <a:latin typeface="Arial" panose="020B0604020202020204" pitchFamily="34" charset="0"/>
                <a:cs typeface="Arial" panose="020B0604020202020204" pitchFamily="34" charset="0"/>
              </a:rPr>
              <a:t>,  dopo un breve periodo di prelazione per i residenti i posti auto invenduti possono essere ceduti a chi possiede un immobile nell’intera città.</a:t>
            </a: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7881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467507" y="1454625"/>
            <a:ext cx="8599787" cy="446276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i criteri di formazione del nuovo Piano </a:t>
            </a:r>
          </a:p>
          <a:p>
            <a:endParaRPr lang="it-IT" sz="2800" b="1"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3. I project financing: in cambio di cosa? </a:t>
            </a:r>
          </a:p>
          <a:p>
            <a:pPr lvl="0"/>
            <a:endParaRPr lang="it-IT" sz="2400" b="1" dirty="0">
              <a:latin typeface="Arial" panose="020B0604020202020204" pitchFamily="34" charset="0"/>
              <a:cs typeface="Arial" panose="020B0604020202020204" pitchFamily="34" charset="0"/>
            </a:endParaRPr>
          </a:p>
          <a:p>
            <a:pPr lvl="0"/>
            <a:r>
              <a:rPr lang="it-IT" sz="2000" dirty="0">
                <a:latin typeface="Arial" panose="020B0604020202020204" pitchFamily="34" charset="0"/>
                <a:cs typeface="Arial" panose="020B0604020202020204" pitchFamily="34" charset="0"/>
              </a:rPr>
              <a:t>Anche in questo caso si rischia di ricavare  </a:t>
            </a:r>
            <a:r>
              <a:rPr lang="it-IT" sz="2000" b="1" dirty="0">
                <a:latin typeface="Arial" panose="020B0604020202020204" pitchFamily="34" charset="0"/>
                <a:cs typeface="Arial" panose="020B0604020202020204" pitchFamily="34" charset="0"/>
              </a:rPr>
              <a:t>interventi che non obbediscono ad alcuna logica che non sia quella del profitto del privato</a:t>
            </a:r>
            <a:r>
              <a:rPr lang="it-IT" sz="2000" dirty="0">
                <a:latin typeface="Arial" panose="020B0604020202020204" pitchFamily="34" charset="0"/>
                <a:cs typeface="Arial" panose="020B0604020202020204" pitchFamily="34" charset="0"/>
              </a:rPr>
              <a:t>. La  soluzione prevista dall’attuale PUP - per soli 4 interventi in tutta la città  – di dare ai  privati la possibilità di realizzare posti auto pertinenziali in cambio di una quota di posti rotazionali,  in molte zone rischia di essere utile solo per una delle due tipologie, e non riteniamo soluzioni da varare indiscriminatamente  le realizzazioni, insieme ai parcheggi, di cubature edilizie, commerciali o similari per coprire gli alti costi di realizzazione dei parcheggi sotterranei. </a:t>
            </a: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440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8" name="CasellaDiTesto 7">
            <a:extLst>
              <a:ext uri="{FF2B5EF4-FFF2-40B4-BE49-F238E27FC236}">
                <a16:creationId xmlns:a16="http://schemas.microsoft.com/office/drawing/2014/main" id="{373ED1F2-CE15-C74D-AC58-544FAD9974FB}"/>
              </a:ext>
            </a:extLst>
          </p:cNvPr>
          <p:cNvSpPr txBox="1"/>
          <p:nvPr/>
        </p:nvSpPr>
        <p:spPr>
          <a:xfrm>
            <a:off x="0" y="482960"/>
            <a:ext cx="12192000" cy="523220"/>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La storia del Coordinamento dei Comitati NO PUP – Sosta sostenibile</a:t>
            </a:r>
          </a:p>
        </p:txBody>
      </p:sp>
      <p:sp>
        <p:nvSpPr>
          <p:cNvPr id="9" name="CasellaDiTesto 8">
            <a:extLst>
              <a:ext uri="{FF2B5EF4-FFF2-40B4-BE49-F238E27FC236}">
                <a16:creationId xmlns:a16="http://schemas.microsoft.com/office/drawing/2014/main" id="{7763B7B7-9925-8E46-BC44-0F2FB5266B58}"/>
              </a:ext>
            </a:extLst>
          </p:cNvPr>
          <p:cNvSpPr txBox="1"/>
          <p:nvPr/>
        </p:nvSpPr>
        <p:spPr>
          <a:xfrm>
            <a:off x="1523248" y="3796927"/>
            <a:ext cx="9784643" cy="2554545"/>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Il 16 marzo 2010 si costituisce il Coordinamento dei Comitati NO PUP</a:t>
            </a:r>
            <a:r>
              <a:rPr lang="it-IT" sz="2000" dirty="0">
                <a:latin typeface="Arial" panose="020B0604020202020204" pitchFamily="34" charset="0"/>
                <a:cs typeface="Arial" panose="020B0604020202020204" pitchFamily="34" charset="0"/>
              </a:rPr>
              <a:t>: da 4 comitati spontanei si arriverà in pochi anni fino a 30 comitati cittadini, con manifestazioni, presidi, interlocuzione con le varie amministrazioni che si sono avvicendate, </a:t>
            </a:r>
            <a:r>
              <a:rPr lang="it-IT" sz="2000" dirty="0">
                <a:highlight>
                  <a:srgbClr val="FFFF00"/>
                </a:highlight>
                <a:latin typeface="Arial" panose="020B0604020202020204" pitchFamily="34" charset="0"/>
                <a:cs typeface="Arial" panose="020B0604020202020204" pitchFamily="34" charset="0"/>
              </a:rPr>
              <a:t>senza però riuscire ad ottenere la chiusura del vecchio PUP e l’elaborazione di un nuovo Piano con la partecipazione dei cittadini e delle realtà dei territori</a:t>
            </a:r>
          </a:p>
          <a:p>
            <a:r>
              <a:rPr lang="it-IT" sz="2000" b="1" dirty="0">
                <a:latin typeface="Arial" panose="020B0604020202020204" pitchFamily="34" charset="0"/>
                <a:cs typeface="Arial" panose="020B0604020202020204" pitchFamily="34" charset="0"/>
              </a:rPr>
              <a:t>Il Coordinamento è tra i fondatori di Carteinregola, che nasce il 1 dicembre 2012</a:t>
            </a:r>
          </a:p>
        </p:txBody>
      </p:sp>
      <p:pic>
        <p:nvPicPr>
          <p:cNvPr id="3074" name="Picture 2">
            <a:hlinkClick r:id="rId4" tooltip="sostasostenibile"/>
            <a:extLst>
              <a:ext uri="{FF2B5EF4-FFF2-40B4-BE49-F238E27FC236}">
                <a16:creationId xmlns:a16="http://schemas.microsoft.com/office/drawing/2014/main" id="{91EA7C01-C2DF-EA47-BBA8-A33C5BD62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678" y="1483169"/>
            <a:ext cx="9784644" cy="206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02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39912" y="1714067"/>
            <a:ext cx="8827382" cy="4832092"/>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i criteri di formazione del nuovo Piano </a:t>
            </a:r>
          </a:p>
          <a:p>
            <a:endParaRPr lang="it-IT" sz="2800" b="1"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4. I parcheggi interrati non tolgono auto dalla strada</a:t>
            </a:r>
            <a:r>
              <a:rPr lang="it-IT" sz="2400"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se non si interviene sui prezzi (e ancora…)</a:t>
            </a:r>
            <a:r>
              <a:rPr lang="it-IT" sz="2400" dirty="0">
                <a:latin typeface="Arial" panose="020B0604020202020204" pitchFamily="34" charset="0"/>
                <a:cs typeface="Arial" panose="020B0604020202020204" pitchFamily="34" charset="0"/>
              </a:rPr>
              <a:t> </a:t>
            </a:r>
          </a:p>
          <a:p>
            <a:pPr lvl="0"/>
            <a:endParaRPr lang="it-IT" sz="2400" dirty="0">
              <a:latin typeface="Arial" panose="020B0604020202020204" pitchFamily="34" charset="0"/>
              <a:cs typeface="Arial" panose="020B0604020202020204" pitchFamily="34" charset="0"/>
            </a:endParaRPr>
          </a:p>
          <a:p>
            <a:pPr lvl="0"/>
            <a:r>
              <a:rPr lang="it-IT" sz="2000" dirty="0">
                <a:latin typeface="Arial" panose="020B0604020202020204" pitchFamily="34" charset="0"/>
                <a:cs typeface="Arial" panose="020B0604020202020204" pitchFamily="34" charset="0"/>
              </a:rPr>
              <a:t>Pensare che gli interventi del PUP possano togliere auto dalla strada laddove il rilievo della sosta riporta un’alta concentrazione di auto o che possano compensare la sottrazione di parcheggi a raso è illusorio, visto che </a:t>
            </a:r>
            <a:r>
              <a:rPr lang="it-IT" sz="2000" b="1" dirty="0">
                <a:highlight>
                  <a:srgbClr val="FFFF00"/>
                </a:highlight>
                <a:latin typeface="Arial" panose="020B0604020202020204" pitchFamily="34" charset="0"/>
                <a:cs typeface="Arial" panose="020B0604020202020204" pitchFamily="34" charset="0"/>
              </a:rPr>
              <a:t>finché i posti auto pertinenziali avranno costi di mercato stabiliti dai costruttori, </a:t>
            </a:r>
            <a:r>
              <a:rPr lang="it-IT" sz="2000" dirty="0">
                <a:latin typeface="Arial" panose="020B0604020202020204" pitchFamily="34" charset="0"/>
                <a:cs typeface="Arial" panose="020B0604020202020204" pitchFamily="34" charset="0"/>
              </a:rPr>
              <a:t>e non calmierati in vari modi dall’amministrazione*, </a:t>
            </a:r>
            <a:r>
              <a:rPr lang="it-IT" sz="2000" dirty="0">
                <a:highlight>
                  <a:srgbClr val="FFFF00"/>
                </a:highlight>
                <a:latin typeface="Arial" panose="020B0604020202020204" pitchFamily="34" charset="0"/>
                <a:cs typeface="Arial" panose="020B0604020202020204" pitchFamily="34" charset="0"/>
              </a:rPr>
              <a:t>continueranno a rimanere in gran parte invenduti</a:t>
            </a:r>
            <a:r>
              <a:rPr lang="it-IT" sz="2000" dirty="0">
                <a:latin typeface="Arial" panose="020B0604020202020204" pitchFamily="34" charset="0"/>
                <a:cs typeface="Arial" panose="020B0604020202020204" pitchFamily="34" charset="0"/>
              </a:rPr>
              <a:t>. In ogni caso, insieme al  rilievo della sosta</a:t>
            </a:r>
            <a:r>
              <a:rPr lang="it-IT" sz="2000" b="1" dirty="0">
                <a:latin typeface="Arial" panose="020B0604020202020204" pitchFamily="34" charset="0"/>
                <a:cs typeface="Arial" panose="020B0604020202020204" pitchFamily="34" charset="0"/>
              </a:rPr>
              <a:t>, nei quartieri  dovrebbe essere effettuato un censimento dei box invenduti</a:t>
            </a:r>
          </a:p>
          <a:p>
            <a:pPr lvl="0"/>
            <a:r>
              <a:rPr lang="it-IT" sz="2000" b="1" dirty="0">
                <a:latin typeface="Arial" panose="020B0604020202020204" pitchFamily="34" charset="0"/>
                <a:cs typeface="Arial" panose="020B0604020202020204" pitchFamily="34" charset="0"/>
              </a:rPr>
              <a:t>* </a:t>
            </a:r>
            <a:r>
              <a:rPr lang="it-IT" sz="1600" dirty="0">
                <a:latin typeface="Arial" panose="020B0604020202020204" pitchFamily="34" charset="0"/>
                <a:cs typeface="Arial" panose="020B0604020202020204" pitchFamily="34" charset="0"/>
              </a:rPr>
              <a:t>Ad esempio inserendo nei punteggi delle gare d’appalto il prezzo all’utente</a:t>
            </a: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9738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39912" y="1982812"/>
            <a:ext cx="8827382" cy="3600986"/>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i criteri di formazione del nuovo Piano </a:t>
            </a:r>
          </a:p>
          <a:p>
            <a:endParaRPr lang="it-IT" sz="2800" b="1"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5. La sistemazione superficiale dei parcheggi sotterranei è spazio pubblico</a:t>
            </a:r>
            <a:r>
              <a:rPr lang="it-IT" sz="2400" dirty="0">
                <a:latin typeface="Arial" panose="020B0604020202020204" pitchFamily="34" charset="0"/>
                <a:cs typeface="Arial" panose="020B0604020202020204" pitchFamily="34" charset="0"/>
              </a:rPr>
              <a:t> </a:t>
            </a:r>
          </a:p>
          <a:p>
            <a:pPr lvl="0"/>
            <a:endParaRPr lang="it-IT" sz="2400" dirty="0">
              <a:latin typeface="Arial" panose="020B0604020202020204" pitchFamily="34" charset="0"/>
              <a:cs typeface="Arial" panose="020B0604020202020204" pitchFamily="34" charset="0"/>
            </a:endParaRPr>
          </a:p>
          <a:p>
            <a:pPr lvl="0"/>
            <a:r>
              <a:rPr lang="it-IT" sz="2000" dirty="0">
                <a:latin typeface="Arial" panose="020B0604020202020204" pitchFamily="34" charset="0"/>
                <a:cs typeface="Arial" panose="020B0604020202020204" pitchFamily="34" charset="0"/>
              </a:rPr>
              <a:t>La realizzazione del “coperchio” dei parcheggi sotterranei, soprattutto se riguarda aree verdi, ha conseguenze sui quartieri e sulla vita dei cittadini, che dovrebbero essere informati e diventare protagonisti di processi partecipati, insieme ai Municipi.</a:t>
            </a:r>
          </a:p>
          <a:p>
            <a:endParaRPr lang="it-IT" sz="20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3331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39912" y="1600940"/>
            <a:ext cx="8827382" cy="4401205"/>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i criteri di formazione del nuovo Piano </a:t>
            </a:r>
          </a:p>
          <a:p>
            <a:endParaRPr lang="it-IT" sz="2800" b="1"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6. I Municipi devono avere voce in capitolo fin dall’inizio</a:t>
            </a:r>
            <a:r>
              <a:rPr lang="it-IT" sz="2000" i="1" dirty="0">
                <a:latin typeface="Arial" panose="020B0604020202020204" pitchFamily="34" charset="0"/>
                <a:cs typeface="Arial" panose="020B0604020202020204" pitchFamily="34" charset="0"/>
              </a:rPr>
              <a:t>. </a:t>
            </a:r>
          </a:p>
          <a:p>
            <a:pPr lvl="0"/>
            <a:endParaRPr lang="it-IT" sz="2000" i="1" dirty="0">
              <a:latin typeface="Arial" panose="020B0604020202020204" pitchFamily="34" charset="0"/>
              <a:cs typeface="Arial" panose="020B0604020202020204" pitchFamily="34" charset="0"/>
            </a:endParaRPr>
          </a:p>
          <a:p>
            <a:pPr lvl="0"/>
            <a:r>
              <a:rPr lang="it-IT" sz="2000" b="1" dirty="0">
                <a:highlight>
                  <a:srgbClr val="FFFF00"/>
                </a:highlight>
                <a:latin typeface="Arial" panose="020B0604020202020204" pitchFamily="34" charset="0"/>
                <a:cs typeface="Arial" panose="020B0604020202020204" pitchFamily="34" charset="0"/>
              </a:rPr>
              <a:t>Si parla di decentramento  ma non si prevede il coinvolgimento dei Municipi  </a:t>
            </a:r>
            <a:r>
              <a:rPr lang="it-IT" sz="2000" dirty="0">
                <a:latin typeface="Arial" panose="020B0604020202020204" pitchFamily="34" charset="0"/>
                <a:cs typeface="Arial" panose="020B0604020202020204" pitchFamily="34" charset="0"/>
              </a:rPr>
              <a:t>se non dopo l’approvazione degli interventi  da parte del Comune e il rilascio del Permesso di Costruire, cioè dopo il punto di non ritorno della procedura, mentre gli si accolla il compito di curare la sistemazione superficiale insieme ai cittadini, cioè di rispondere ai cittadini di scelte di cui non sono responsabili. Inoltre, poiché </a:t>
            </a:r>
            <a:r>
              <a:rPr lang="it-IT" sz="2000" dirty="0">
                <a:highlight>
                  <a:srgbClr val="FFFF00"/>
                </a:highlight>
                <a:latin typeface="Arial" panose="020B0604020202020204" pitchFamily="34" charset="0"/>
                <a:cs typeface="Arial" panose="020B0604020202020204" pitchFamily="34" charset="0"/>
              </a:rPr>
              <a:t>la sistemazione superficiale dipende, sia dal punto di vista strutturale, sia dal punto di vista economico, dal progetto dell’intero parcheggio,</a:t>
            </a:r>
            <a:r>
              <a:rPr lang="it-IT" sz="2000" dirty="0">
                <a:latin typeface="Arial" panose="020B0604020202020204" pitchFamily="34" charset="0"/>
                <a:cs typeface="Arial" panose="020B0604020202020204" pitchFamily="34" charset="0"/>
              </a:rPr>
              <a:t> le scelte che si potranno fare dopo saranno assai limitate. </a:t>
            </a: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1721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28623" y="1714067"/>
            <a:ext cx="8827382" cy="4093428"/>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i criteri di formazione del nuovo Piano </a:t>
            </a:r>
          </a:p>
          <a:p>
            <a:endParaRPr lang="it-IT" sz="2800" b="1"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7. </a:t>
            </a:r>
            <a:r>
              <a:rPr lang="it-IT" sz="2000" b="1" dirty="0">
                <a:latin typeface="Arial" panose="020B0604020202020204" pitchFamily="34" charset="0"/>
                <a:cs typeface="Arial" panose="020B0604020202020204" pitchFamily="34" charset="0"/>
              </a:rPr>
              <a:t>Non vi è cenno alle nuove  </a:t>
            </a:r>
            <a:r>
              <a:rPr lang="it-IT" sz="2000" dirty="0">
                <a:latin typeface="Arial" panose="020B0604020202020204" pitchFamily="34" charset="0"/>
                <a:cs typeface="Arial" panose="020B0604020202020204" pitchFamily="34" charset="0"/>
              </a:rPr>
              <a:t>norme introdotte dal </a:t>
            </a:r>
            <a:r>
              <a:rPr lang="it-IT" sz="2000" b="1" i="1" dirty="0">
                <a:highlight>
                  <a:srgbClr val="FFFF00"/>
                </a:highlight>
                <a:latin typeface="Arial" panose="020B0604020202020204" pitchFamily="34" charset="0"/>
                <a:cs typeface="Arial" panose="020B0604020202020204" pitchFamily="34" charset="0"/>
              </a:rPr>
              <a:t>Regolamento Capitolino del verde pubblico e privato e del paesaggio urbano di Roma Capitale </a:t>
            </a:r>
            <a:r>
              <a:rPr lang="it-IT" sz="2000" dirty="0">
                <a:latin typeface="Arial" panose="020B0604020202020204" pitchFamily="34" charset="0"/>
                <a:cs typeface="Arial" panose="020B0604020202020204" pitchFamily="34" charset="0"/>
              </a:rPr>
              <a:t>approvato nel marzo 2021, e in vigore dal 15 maggio 2021 che dedica un intero articolo, il 27,  al tema «verde e parcheggi»</a:t>
            </a:r>
          </a:p>
          <a:p>
            <a:pPr lvl="0"/>
            <a:endParaRPr lang="it-IT" sz="2000" dirty="0">
              <a:latin typeface="Arial" panose="020B0604020202020204" pitchFamily="34" charset="0"/>
              <a:cs typeface="Arial" panose="020B0604020202020204" pitchFamily="34" charset="0"/>
            </a:endParaRPr>
          </a:p>
          <a:p>
            <a:pPr lvl="0"/>
            <a:r>
              <a:rPr lang="it-IT" sz="2000" dirty="0">
                <a:latin typeface="Arial" panose="020B0604020202020204" pitchFamily="34" charset="0"/>
                <a:cs typeface="Arial" panose="020B0604020202020204" pitchFamily="34" charset="0"/>
              </a:rPr>
              <a:t>A cominciare dalla prescrizione che “</a:t>
            </a:r>
            <a:r>
              <a:rPr lang="it-IT" sz="2000" b="1" i="1" dirty="0">
                <a:highlight>
                  <a:srgbClr val="FFFF00"/>
                </a:highlight>
                <a:latin typeface="Arial" panose="020B0604020202020204" pitchFamily="34" charset="0"/>
                <a:cs typeface="Arial" panose="020B0604020202020204" pitchFamily="34" charset="0"/>
              </a:rPr>
              <a:t>I nuovi parcheggi interrati non possono essere realizzati sotto parchi, giardini e aree naturali di pregio e al di sotto degli alberi monumentali o di notevole interesse pubblico o di pregio</a:t>
            </a:r>
            <a:r>
              <a:rPr lang="it-IT" sz="2000" b="1" dirty="0">
                <a:highlight>
                  <a:srgbClr val="FFFF00"/>
                </a:highlight>
                <a:latin typeface="Arial" panose="020B0604020202020204" pitchFamily="34" charset="0"/>
                <a:cs typeface="Arial" panose="020B0604020202020204" pitchFamily="34" charset="0"/>
              </a:rPr>
              <a:t>”</a:t>
            </a:r>
          </a:p>
          <a:p>
            <a:pPr lvl="0"/>
            <a:endParaRPr lang="it-IT" sz="20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6584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28623" y="1714067"/>
            <a:ext cx="8827382" cy="4943533"/>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i criteri di formazione del nuovo Piano </a:t>
            </a:r>
          </a:p>
          <a:p>
            <a:endParaRPr lang="it-IT" sz="1200" b="1" dirty="0">
              <a:latin typeface="Arial" panose="020B0604020202020204" pitchFamily="34" charset="0"/>
              <a:cs typeface="Arial" panose="020B0604020202020204" pitchFamily="34" charset="0"/>
            </a:endParaRPr>
          </a:p>
          <a:p>
            <a:pPr algn="just">
              <a:lnSpc>
                <a:spcPct val="107000"/>
              </a:lnSpc>
              <a:spcAft>
                <a:spcPts val="800"/>
              </a:spcAft>
            </a:pPr>
            <a:r>
              <a:rPr lang="it-IT" sz="2000" b="1" dirty="0">
                <a:latin typeface="Arial" panose="020B0604020202020204" pitchFamily="34" charset="0"/>
                <a:ea typeface="Calibri" panose="020F0502020204030204" pitchFamily="34" charset="0"/>
                <a:cs typeface="Arial" panose="020B0604020202020204" pitchFamily="34" charset="0"/>
              </a:rPr>
              <a:t>Sempre l’art. 27 prescrive che </a:t>
            </a:r>
            <a:r>
              <a:rPr lang="it-IT" sz="2000" b="1" i="1" dirty="0">
                <a:latin typeface="Arial" panose="020B0604020202020204" pitchFamily="34" charset="0"/>
                <a:ea typeface="Calibri" panose="020F0502020204030204" pitchFamily="34" charset="0"/>
                <a:cs typeface="Times New Roman" panose="02020603050405020304" pitchFamily="18" charset="0"/>
              </a:rPr>
              <a:t>La progettazione della superficie esterna dei parcheggi interrati deve prevedere:</a:t>
            </a:r>
          </a:p>
          <a:p>
            <a:pPr algn="just">
              <a:lnSpc>
                <a:spcPct val="107000"/>
              </a:lnSpc>
              <a:spcAft>
                <a:spcPts val="800"/>
              </a:spcAft>
              <a:buFont typeface="Wingdings" panose="05000000000000000000" pitchFamily="2" charset="2"/>
              <a:buChar char="§"/>
            </a:pPr>
            <a:r>
              <a:rPr lang="it-IT" sz="2000" dirty="0">
                <a:latin typeface="Arial" panose="020B0604020202020204" pitchFamily="34" charset="0"/>
                <a:ea typeface="Calibri" panose="020F0502020204030204" pitchFamily="34" charset="0"/>
                <a:cs typeface="Times New Roman" panose="02020603050405020304" pitchFamily="18" charset="0"/>
              </a:rPr>
              <a:t>la realizzazione di aree verdi, qualora il contesto storico-architettonico lo consenta;</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
            </a:pPr>
            <a:r>
              <a:rPr lang="it-IT" sz="2000" dirty="0">
                <a:latin typeface="Arial" panose="020B0604020202020204" pitchFamily="34" charset="0"/>
                <a:ea typeface="Calibri" panose="020F0502020204030204" pitchFamily="34" charset="0"/>
                <a:cs typeface="Times New Roman" panose="02020603050405020304" pitchFamily="18" charset="0"/>
              </a:rPr>
              <a:t>che </a:t>
            </a:r>
            <a:r>
              <a:rPr lang="it-IT" sz="20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il profilo del suolo</a:t>
            </a:r>
            <a:r>
              <a:rPr lang="it-IT" sz="2000" b="1" dirty="0">
                <a:latin typeface="Arial" panose="020B0604020202020204" pitchFamily="34" charset="0"/>
                <a:ea typeface="Calibri" panose="020F0502020204030204" pitchFamily="34" charset="0"/>
                <a:cs typeface="Times New Roman" panose="02020603050405020304" pitchFamily="18" charset="0"/>
              </a:rPr>
              <a:t>, </a:t>
            </a:r>
            <a:r>
              <a:rPr lang="it-IT" sz="2000" dirty="0">
                <a:latin typeface="Arial" panose="020B0604020202020204" pitchFamily="34" charset="0"/>
                <a:ea typeface="Calibri" panose="020F0502020204030204" pitchFamily="34" charset="0"/>
                <a:cs typeface="Times New Roman" panose="02020603050405020304" pitchFamily="18" charset="0"/>
              </a:rPr>
              <a:t>allestito in base alle buone pratiche di progettazione di aree verdi pensili, </a:t>
            </a:r>
            <a:r>
              <a:rPr lang="it-IT" sz="2000" b="1" dirty="0">
                <a:latin typeface="Arial" panose="020B0604020202020204" pitchFamily="34" charset="0"/>
                <a:ea typeface="Calibri" panose="020F0502020204030204" pitchFamily="34" charset="0"/>
                <a:cs typeface="Times New Roman" panose="02020603050405020304" pitchFamily="18" charset="0"/>
              </a:rPr>
              <a:t>sia di profondità adeguata alla struttura delle specie vegetali previste</a:t>
            </a:r>
            <a:r>
              <a:rPr lang="it-IT" sz="2000" dirty="0">
                <a:latin typeface="Arial" panose="020B0604020202020204" pitchFamily="34" charset="0"/>
                <a:ea typeface="Calibri" panose="020F0502020204030204" pitchFamily="34" charset="0"/>
                <a:cs typeface="Times New Roman" panose="02020603050405020304" pitchFamily="18" charset="0"/>
              </a:rPr>
              <a:t>: per piccoli arbusti non meno di 50 cm di terreno, per piccoli alberi non meno di 1 m, per alberi di seconda e prima grandezza non meno di 2 m, nel rispetto di quanto previsto dalla norma UNI11235/2015;</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
            </a:pPr>
            <a:r>
              <a:rPr lang="it-IT" sz="2000" dirty="0">
                <a:latin typeface="Arial" panose="020B0604020202020204" pitchFamily="34" charset="0"/>
                <a:ea typeface="Calibri" panose="020F0502020204030204" pitchFamily="34" charset="0"/>
                <a:cs typeface="Times New Roman" panose="02020603050405020304" pitchFamily="18" charset="0"/>
              </a:rPr>
              <a:t>per i suoli di altezza minima pari ad un metro, </a:t>
            </a:r>
            <a:r>
              <a:rPr lang="it-IT" sz="20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la presenza di almeno 30 per cento di specie arboree sul totale delle specie impiantate</a:t>
            </a: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092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340868" y="1630792"/>
            <a:ext cx="8546333" cy="446276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Le lacune</a:t>
            </a:r>
          </a:p>
          <a:p>
            <a:endParaRPr lang="it-IT" sz="2800" b="1"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8. La sicurezza e le garanzie dei cittadini</a:t>
            </a:r>
            <a:r>
              <a:rPr lang="it-IT" sz="2400"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devono essere uno dei punti principali</a:t>
            </a:r>
            <a:r>
              <a:rPr lang="it-IT" sz="2000" dirty="0">
                <a:latin typeface="Arial" panose="020B0604020202020204" pitchFamily="34" charset="0"/>
                <a:cs typeface="Arial" panose="020B0604020202020204" pitchFamily="34" charset="0"/>
              </a:rPr>
              <a:t> - attualmente ai proponenti non è richiesto alcun tetto minimo di capitale sociale, la sicurezza degli edifici contermini è affidata al concessionario privato, dato che il perimetro all’interno del quale svolgere le indagini preliminari, e monitorare gli edifici  è definito  dagli stessi proponenti, la «Commissione di Alta Vigilanza» non ha alcuna responsabilità riguardo ai progetti che deve valutare, non esistono obblighi di assicurazione riguardo a eventuali danni che dovessero emergere agli edifici limitrofi dopo la costruzione del parcheggio. E nelle Linee Guida si fa riferimento al Codice dei contratti che «prescrive </a:t>
            </a:r>
            <a:r>
              <a:rPr lang="it-IT" sz="2000" b="1" u="sng" dirty="0">
                <a:latin typeface="Arial" panose="020B0604020202020204" pitchFamily="34" charset="0"/>
                <a:cs typeface="Arial" panose="020B0604020202020204" pitchFamily="34" charset="0"/>
              </a:rPr>
              <a:t>come il rischio debba essere trasferito all’operatore economico»</a:t>
            </a:r>
          </a:p>
        </p:txBody>
      </p:sp>
      <p:pic>
        <p:nvPicPr>
          <p:cNvPr id="8" name="Immagine 7">
            <a:extLst>
              <a:ext uri="{FF2B5EF4-FFF2-40B4-BE49-F238E27FC236}">
                <a16:creationId xmlns:a16="http://schemas.microsoft.com/office/drawing/2014/main" id="{48779CF2-2E3B-F949-A524-36E767B135D6}"/>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778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4329567" y="1790946"/>
            <a:ext cx="7308252" cy="4339650"/>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Le nostre richieste per il nuovo Piano </a:t>
            </a:r>
          </a:p>
          <a:p>
            <a:r>
              <a:rPr lang="it-IT" sz="2000" dirty="0">
                <a:latin typeface="Arial" panose="020B0604020202020204" pitchFamily="34" charset="0"/>
                <a:cs typeface="Arial" panose="020B0604020202020204" pitchFamily="34" charset="0"/>
              </a:rPr>
              <a:t>sono molte, a partire dalla messa a punto di una nuova Convenzione, </a:t>
            </a:r>
            <a:r>
              <a:rPr lang="it-IT" sz="2000" b="1" dirty="0">
                <a:latin typeface="Arial" panose="020B0604020202020204" pitchFamily="34" charset="0"/>
                <a:cs typeface="Arial" panose="020B0604020202020204" pitchFamily="34" charset="0"/>
              </a:rPr>
              <a:t>all’adozione delle </a:t>
            </a:r>
            <a:r>
              <a:rPr lang="it-IT" sz="2000" b="1" i="1" dirty="0">
                <a:latin typeface="Arial" panose="020B0604020202020204" pitchFamily="34" charset="0"/>
                <a:cs typeface="Arial" panose="020B0604020202020204" pitchFamily="34" charset="0"/>
              </a:rPr>
              <a:t>Linee guida per i parcheggi sotterranei a Roma</a:t>
            </a:r>
            <a:r>
              <a:rPr lang="it-IT" sz="2000" b="1" dirty="0">
                <a:latin typeface="Arial" panose="020B0604020202020204" pitchFamily="34" charset="0"/>
                <a:cs typeface="Arial" panose="020B0604020202020204" pitchFamily="34" charset="0"/>
              </a:rPr>
              <a:t> elaborate  dall’Ordine dei geologi del Lazio insieme al Comune </a:t>
            </a:r>
            <a:r>
              <a:rPr lang="it-IT" sz="2000" dirty="0">
                <a:latin typeface="Arial" panose="020B0604020202020204" pitchFamily="34" charset="0"/>
                <a:cs typeface="Arial" panose="020B0604020202020204" pitchFamily="34" charset="0"/>
              </a:rPr>
              <a:t>stesso ormai 10 anni fa e mai adottate (*), e  soprattutto, la </a:t>
            </a:r>
            <a:r>
              <a:rPr lang="it-IT" sz="2000" b="1" dirty="0">
                <a:solidFill>
                  <a:srgbClr val="FF0000"/>
                </a:solidFill>
                <a:latin typeface="Arial" panose="020B0604020202020204" pitchFamily="34" charset="0"/>
                <a:cs typeface="Arial" panose="020B0604020202020204" pitchFamily="34" charset="0"/>
              </a:rPr>
              <a:t>totale trasparenza delle attività legate al Piano Urbano Parcheggi, fin dalla sua stesura</a:t>
            </a:r>
            <a:r>
              <a:rPr lang="it-IT" sz="2000" b="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con la possibilità, per ogni cittadino, di avere </a:t>
            </a:r>
            <a:r>
              <a:rPr lang="it-IT" sz="2000" dirty="0">
                <a:highlight>
                  <a:srgbClr val="FFFF00"/>
                </a:highlight>
                <a:latin typeface="Arial" panose="020B0604020202020204" pitchFamily="34" charset="0"/>
                <a:cs typeface="Arial" panose="020B0604020202020204" pitchFamily="34" charset="0"/>
              </a:rPr>
              <a:t>tutte le informazioni sul Piano e sui singoli interventi, con lo stato delle procedure, l’esito delle conferenze dei servizi, i progetti, i processi partecipativi ecc. </a:t>
            </a:r>
          </a:p>
          <a:p>
            <a:endParaRPr lang="it-IT" sz="20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 Le Linee Guida dovrebbero essere comunque  aggiornate con la legislazione successiva</a:t>
            </a:r>
          </a:p>
        </p:txBody>
      </p:sp>
      <p:pic>
        <p:nvPicPr>
          <p:cNvPr id="9" name="Immagine 8">
            <a:extLst>
              <a:ext uri="{FF2B5EF4-FFF2-40B4-BE49-F238E27FC236}">
                <a16:creationId xmlns:a16="http://schemas.microsoft.com/office/drawing/2014/main" id="{6C464BDD-989A-A844-9670-3B26DBEA89DC}"/>
              </a:ext>
            </a:extLst>
          </p:cNvPr>
          <p:cNvPicPr>
            <a:picLocks noChangeAspect="1"/>
          </p:cNvPicPr>
          <p:nvPr/>
        </p:nvPicPr>
        <p:blipFill>
          <a:blip r:embed="rId4"/>
          <a:stretch>
            <a:fillRect/>
          </a:stretch>
        </p:blipFill>
        <p:spPr>
          <a:xfrm>
            <a:off x="328612" y="1126291"/>
            <a:ext cx="2933137" cy="4273149"/>
          </a:xfrm>
          <a:prstGeom prst="rect">
            <a:avLst/>
          </a:prstGeom>
          <a:ln>
            <a:solidFill>
              <a:schemeClr val="accent1"/>
            </a:solidFill>
          </a:ln>
          <a:effectLst>
            <a:outerShdw blurRad="50800" dist="38100" dir="2700000" algn="tl" rotWithShape="0">
              <a:prstClr val="black">
                <a:alpha val="40000"/>
              </a:prstClr>
            </a:outerShdw>
          </a:effectLst>
        </p:spPr>
      </p:pic>
      <p:pic>
        <p:nvPicPr>
          <p:cNvPr id="11" name="Picture 2" descr="copertina convenzione">
            <a:hlinkClick r:id="rId5"/>
            <a:extLst>
              <a:ext uri="{FF2B5EF4-FFF2-40B4-BE49-F238E27FC236}">
                <a16:creationId xmlns:a16="http://schemas.microsoft.com/office/drawing/2014/main" id="{87D3EB38-651F-0544-AC86-298B273B4F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8863" y="3362446"/>
            <a:ext cx="2743200" cy="29025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270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0C64CEE3-55C8-2646-B249-29AD930F27F7}"/>
              </a:ext>
            </a:extLst>
          </p:cNvPr>
          <p:cNvSpPr txBox="1"/>
          <p:nvPr/>
        </p:nvSpPr>
        <p:spPr>
          <a:xfrm>
            <a:off x="98961" y="3190501"/>
            <a:ext cx="9144000" cy="2308324"/>
          </a:xfrm>
          <a:prstGeom prst="rect">
            <a:avLst/>
          </a:prstGeom>
          <a:noFill/>
        </p:spPr>
        <p:txBody>
          <a:bodyPr wrap="square" rtlCol="0">
            <a:spAutoFit/>
          </a:bodyPr>
          <a:lstStyle/>
          <a:p>
            <a:pPr algn="r"/>
            <a:r>
              <a:rPr lang="it-IT" sz="2400" b="1" i="1" dirty="0">
                <a:solidFill>
                  <a:schemeClr val="bg1"/>
                </a:solidFill>
                <a:latin typeface="Arial" panose="020B0604020202020204" pitchFamily="34" charset="0"/>
                <a:cs typeface="Arial" panose="020B0604020202020204" pitchFamily="34" charset="0"/>
              </a:rPr>
              <a:t>«…Nel dramma che attraversa oggi l'Ucraina e nel pericolo che scoppi – parliamoci chiaro – la terza guerra mondiale, dovremmo avere cuore caldo e mente fredda, e dovremmo chiedere a tutti il massimo di responsabilità e di ragionevolezza e il minimo di propaganda</a:t>
            </a:r>
            <a:r>
              <a:rPr lang="it-IT" sz="2400" b="1" dirty="0">
                <a:solidFill>
                  <a:schemeClr val="bg1"/>
                </a:solidFill>
                <a:latin typeface="Arial" panose="020B0604020202020204" pitchFamily="34" charset="0"/>
                <a:cs typeface="Arial" panose="020B0604020202020204" pitchFamily="34" charset="0"/>
              </a:rPr>
              <a:t>»</a:t>
            </a:r>
          </a:p>
          <a:p>
            <a:pPr algn="r"/>
            <a:r>
              <a:rPr lang="it-IT" sz="2400" b="1" dirty="0">
                <a:solidFill>
                  <a:schemeClr val="bg1"/>
                </a:solidFill>
                <a:latin typeface="Arial" panose="020B0604020202020204" pitchFamily="34" charset="0"/>
                <a:cs typeface="Arial" panose="020B0604020202020204" pitchFamily="34" charset="0"/>
              </a:rPr>
              <a:t>Gianfranco Pagliarulo Presidente nazionale ANPI</a:t>
            </a:r>
            <a:r>
              <a:rPr lang="it-IT" sz="2400" dirty="0">
                <a:solidFill>
                  <a:schemeClr val="bg1"/>
                </a:solidFill>
                <a:latin typeface="Arial" panose="020B0604020202020204" pitchFamily="34" charset="0"/>
                <a:cs typeface="Arial" panose="020B0604020202020204" pitchFamily="34" charset="0"/>
              </a:rPr>
              <a:t> </a:t>
            </a:r>
            <a:endParaRPr lang="it-IT" sz="2400" b="1" dirty="0">
              <a:solidFill>
                <a:schemeClr val="bg1"/>
              </a:solidFill>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77D295B2-7D5E-CB4D-89D5-9D5C5B5DD71E}"/>
              </a:ext>
            </a:extLst>
          </p:cNvPr>
          <p:cNvSpPr txBox="1"/>
          <p:nvPr/>
        </p:nvSpPr>
        <p:spPr>
          <a:xfrm>
            <a:off x="711200" y="289679"/>
            <a:ext cx="10950221" cy="6278642"/>
          </a:xfrm>
          <a:prstGeom prst="rect">
            <a:avLst/>
          </a:prstGeom>
          <a:noFill/>
        </p:spPr>
        <p:txBody>
          <a:bodyPr wrap="square" rtlCol="0">
            <a:spAutoFit/>
          </a:bodyPr>
          <a:lstStyle/>
          <a:p>
            <a:pPr algn="ctr"/>
            <a:r>
              <a:rPr lang="it-IT" sz="2000" b="1" dirty="0">
                <a:solidFill>
                  <a:srgbClr val="FF0000"/>
                </a:solidFill>
                <a:latin typeface="Arial" panose="020B0604020202020204" pitchFamily="34" charset="0"/>
                <a:cs typeface="Arial" panose="020B0604020202020204" pitchFamily="34" charset="0"/>
              </a:rPr>
              <a:t>APPENDICE</a:t>
            </a:r>
          </a:p>
          <a:p>
            <a:pPr algn="ctr"/>
            <a:endParaRPr lang="it-IT" sz="2000" b="1" dirty="0">
              <a:latin typeface="Arial" panose="020B0604020202020204" pitchFamily="34" charset="0"/>
              <a:cs typeface="Arial" panose="020B0604020202020204" pitchFamily="34" charset="0"/>
            </a:endParaRPr>
          </a:p>
          <a:p>
            <a:pPr algn="ctr"/>
            <a:r>
              <a:rPr lang="it-IT" sz="2000" b="1" dirty="0">
                <a:latin typeface="Arial" panose="020B0604020202020204" pitchFamily="34" charset="0"/>
                <a:cs typeface="Arial" panose="020B0604020202020204" pitchFamily="34" charset="0"/>
              </a:rPr>
              <a:t>GLI INTERVENTI ANCORA PRESENTI NEL PIANO URBANO PARCHEGGI VIGENTE</a:t>
            </a:r>
          </a:p>
          <a:p>
            <a:pPr algn="ctr"/>
            <a:endParaRPr lang="it-IT"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(Situazione </a:t>
            </a:r>
            <a:r>
              <a:rPr lang="it-IT" b="1" u="sng" dirty="0">
                <a:latin typeface="Arial" panose="020B0604020202020204" pitchFamily="34" charset="0"/>
                <a:cs typeface="Arial" panose="020B0604020202020204" pitchFamily="34" charset="0"/>
              </a:rPr>
              <a:t>all’aprile 2019 </a:t>
            </a:r>
            <a:r>
              <a:rPr lang="it-IT" b="1" dirty="0">
                <a:latin typeface="Arial" panose="020B0604020202020204" pitchFamily="34" charset="0"/>
                <a:cs typeface="Arial" panose="020B0604020202020204" pitchFamily="34" charset="0"/>
              </a:rPr>
              <a:t>- da  Nuovo Piano Parcheggi, bozza Delibera 2019 mai portata in Aula)</a:t>
            </a:r>
            <a:endParaRPr lang="it-IT"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 </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L’ultimo Piano urbano Parcheggi, tuttora vigente,  è OC  </a:t>
            </a:r>
            <a:r>
              <a:rPr lang="it-IT" dirty="0">
                <a:latin typeface="Arial" panose="020B0604020202020204" pitchFamily="34" charset="0"/>
                <a:cs typeface="Arial" panose="020B0604020202020204" pitchFamily="34" charset="0"/>
                <a:hlinkClick r:id="rId2"/>
              </a:rPr>
              <a:t>N. 129 del 27/11/2008</a:t>
            </a:r>
            <a:r>
              <a:rPr lang="it-IT" dirty="0">
                <a:latin typeface="Arial" panose="020B0604020202020204" pitchFamily="34" charset="0"/>
                <a:cs typeface="Arial" panose="020B0604020202020204" pitchFamily="34" charset="0"/>
              </a:rPr>
              <a:t> </a:t>
            </a:r>
            <a:r>
              <a:rPr lang="it-IT" b="1" i="1" dirty="0">
                <a:latin typeface="Arial" panose="020B0604020202020204" pitchFamily="34" charset="0"/>
                <a:cs typeface="Arial" panose="020B0604020202020204" pitchFamily="34" charset="0"/>
              </a:rPr>
              <a:t>Modifiche ed integrazione al Piano Parcheggi e prime disposizioni per la realizzazione degli interventi. Modifiche ed integrazioni alla Convenzione per la concessione della superficie </a:t>
            </a:r>
            <a:r>
              <a:rPr lang="it-IT" dirty="0">
                <a:latin typeface="Arial" panose="020B0604020202020204" pitchFamily="34" charset="0"/>
                <a:cs typeface="Arial" panose="020B0604020202020204" pitchFamily="34" charset="0"/>
              </a:rPr>
              <a:t>con cui la nuova Giunta Alemanno ha aggiornato – con poche differenze – il precedente Piano della Giunta Veltroni l’OC </a:t>
            </a:r>
            <a:r>
              <a:rPr lang="it-IT" dirty="0">
                <a:latin typeface="Arial" panose="020B0604020202020204" pitchFamily="34" charset="0"/>
                <a:cs typeface="Arial" panose="020B0604020202020204" pitchFamily="34" charset="0"/>
                <a:hlinkClick r:id="rId3"/>
              </a:rPr>
              <a:t>N.98 del 13/02/2008</a:t>
            </a:r>
            <a:r>
              <a:rPr lang="it-IT" dirty="0">
                <a:latin typeface="Arial" panose="020B0604020202020204" pitchFamily="34" charset="0"/>
                <a:cs typeface="Arial" panose="020B0604020202020204" pitchFamily="34" charset="0"/>
              </a:rPr>
              <a:t> </a:t>
            </a:r>
            <a:r>
              <a:rPr lang="it-IT" b="1" i="1" dirty="0">
                <a:latin typeface="Arial" panose="020B0604020202020204" pitchFamily="34" charset="0"/>
                <a:cs typeface="Arial" panose="020B0604020202020204" pitchFamily="34" charset="0"/>
              </a:rPr>
              <a:t>Rimodulazione ed integrazione del Piano Parcheggi. Inserimento di nuovi interventi, adozione di nuove denominazioni, eliminazione di alcuni interventi, ricodifica degli interventi.</a:t>
            </a:r>
          </a:p>
          <a:p>
            <a:r>
              <a:rPr lang="it-IT" dirty="0">
                <a:latin typeface="Arial" panose="020B0604020202020204" pitchFamily="34" charset="0"/>
                <a:cs typeface="Arial" panose="020B0604020202020204" pitchFamily="34" charset="0"/>
              </a:rPr>
              <a:t>In seguito sono stati espunti molti interventi dalle varie Giunte che si sono susseguite - in particolare un grosso gruppo i cui proponenti erano due ditte successivamente fallite – e inseriti alcuni nuovi interventi (dalla Giunta Alemanno).</a:t>
            </a: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Gli interventi che indichiamo di seguito sono </a:t>
            </a:r>
            <a:r>
              <a:rPr lang="it-IT" b="1" dirty="0">
                <a:latin typeface="Arial" panose="020B0604020202020204" pitchFamily="34" charset="0"/>
                <a:cs typeface="Arial" panose="020B0604020202020204" pitchFamily="34" charset="0"/>
              </a:rPr>
              <a:t>interventi mai espunti dal Piano Urbano Parcheggi</a:t>
            </a:r>
            <a:r>
              <a:rPr lang="it-IT" dirty="0">
                <a:latin typeface="Arial" panose="020B0604020202020204" pitchFamily="34" charset="0"/>
                <a:cs typeface="Arial" panose="020B0604020202020204" pitchFamily="34" charset="0"/>
              </a:rPr>
              <a:t>, con lo stato delle procedure indicate in una bozza di Delibera dell’aprile 2019, “Nuovo Piano Parcheggi”, mai approvata dall’Assemblea Capitolina, che riteniamo possa rispecchiare anche lo stato attuale degli interventi.</a:t>
            </a:r>
          </a:p>
          <a:p>
            <a:r>
              <a:rPr lang="it-IT" dirty="0">
                <a:latin typeface="Arial" panose="020B0604020202020204" pitchFamily="34" charset="0"/>
                <a:cs typeface="Arial" panose="020B0604020202020204" pitchFamily="34" charset="0"/>
              </a:rPr>
              <a:t> Il Coordinamento Residenti Città Storica ha recentemente inviato domanda di accesso generalizzato agli uffici preposti.</a:t>
            </a:r>
          </a:p>
        </p:txBody>
      </p:sp>
    </p:spTree>
    <p:extLst>
      <p:ext uri="{BB962C8B-B14F-4D97-AF65-F5344CB8AC3E}">
        <p14:creationId xmlns:p14="http://schemas.microsoft.com/office/powerpoint/2010/main" val="198230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342059-EFA0-A043-B2C8-DFCA8B051AE4}"/>
              </a:ext>
            </a:extLst>
          </p:cNvPr>
          <p:cNvPicPr>
            <a:picLocks noChangeAspect="1"/>
          </p:cNvPicPr>
          <p:nvPr/>
        </p:nvPicPr>
        <p:blipFill>
          <a:blip r:embed="rId2"/>
          <a:stretch>
            <a:fillRect/>
          </a:stretch>
        </p:blipFill>
        <p:spPr>
          <a:xfrm>
            <a:off x="886887" y="0"/>
            <a:ext cx="10418226" cy="6858000"/>
          </a:xfrm>
          <a:prstGeom prst="rect">
            <a:avLst/>
          </a:prstGeom>
        </p:spPr>
      </p:pic>
      <p:sp>
        <p:nvSpPr>
          <p:cNvPr id="4" name="Callout con freccia in giù 3">
            <a:extLst>
              <a:ext uri="{FF2B5EF4-FFF2-40B4-BE49-F238E27FC236}">
                <a16:creationId xmlns:a16="http://schemas.microsoft.com/office/drawing/2014/main" id="{191221E5-B332-2047-97F0-F670F18C0ED3}"/>
              </a:ext>
            </a:extLst>
          </p:cNvPr>
          <p:cNvSpPr/>
          <p:nvPr/>
        </p:nvSpPr>
        <p:spPr>
          <a:xfrm>
            <a:off x="1603022" y="2122311"/>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a:t>
            </a:r>
          </a:p>
        </p:txBody>
      </p:sp>
      <p:sp>
        <p:nvSpPr>
          <p:cNvPr id="13" name="Callout con freccia in giù 12">
            <a:extLst>
              <a:ext uri="{FF2B5EF4-FFF2-40B4-BE49-F238E27FC236}">
                <a16:creationId xmlns:a16="http://schemas.microsoft.com/office/drawing/2014/main" id="{FB18BC70-F6AD-3B49-BED5-A86CECC51D32}"/>
              </a:ext>
            </a:extLst>
          </p:cNvPr>
          <p:cNvSpPr/>
          <p:nvPr/>
        </p:nvSpPr>
        <p:spPr>
          <a:xfrm>
            <a:off x="1924755" y="1185333"/>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3</a:t>
            </a:r>
          </a:p>
        </p:txBody>
      </p:sp>
      <p:sp>
        <p:nvSpPr>
          <p:cNvPr id="14" name="Callout con freccia in giù 13">
            <a:extLst>
              <a:ext uri="{FF2B5EF4-FFF2-40B4-BE49-F238E27FC236}">
                <a16:creationId xmlns:a16="http://schemas.microsoft.com/office/drawing/2014/main" id="{0CAAD992-9A19-BF4B-8098-229EF3B64C9B}"/>
              </a:ext>
            </a:extLst>
          </p:cNvPr>
          <p:cNvSpPr/>
          <p:nvPr/>
        </p:nvSpPr>
        <p:spPr>
          <a:xfrm>
            <a:off x="3651955" y="3341510"/>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Callout con freccia in giù 14">
            <a:extLst>
              <a:ext uri="{FF2B5EF4-FFF2-40B4-BE49-F238E27FC236}">
                <a16:creationId xmlns:a16="http://schemas.microsoft.com/office/drawing/2014/main" id="{5A495234-33F9-C84A-A726-A4626BE7EE9A}"/>
              </a:ext>
            </a:extLst>
          </p:cNvPr>
          <p:cNvSpPr/>
          <p:nvPr/>
        </p:nvSpPr>
        <p:spPr>
          <a:xfrm>
            <a:off x="6722533" y="3555998"/>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5</a:t>
            </a:r>
          </a:p>
        </p:txBody>
      </p:sp>
      <p:sp>
        <p:nvSpPr>
          <p:cNvPr id="16" name="Callout con freccia in giù 15">
            <a:extLst>
              <a:ext uri="{FF2B5EF4-FFF2-40B4-BE49-F238E27FC236}">
                <a16:creationId xmlns:a16="http://schemas.microsoft.com/office/drawing/2014/main" id="{2255E4B8-AC01-1F4D-9AB9-0CF5D8D7162D}"/>
              </a:ext>
            </a:extLst>
          </p:cNvPr>
          <p:cNvSpPr/>
          <p:nvPr/>
        </p:nvSpPr>
        <p:spPr>
          <a:xfrm>
            <a:off x="4109151" y="3429000"/>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6</a:t>
            </a:r>
          </a:p>
        </p:txBody>
      </p:sp>
      <p:sp>
        <p:nvSpPr>
          <p:cNvPr id="17" name="Callout con freccia in giù 16">
            <a:extLst>
              <a:ext uri="{FF2B5EF4-FFF2-40B4-BE49-F238E27FC236}">
                <a16:creationId xmlns:a16="http://schemas.microsoft.com/office/drawing/2014/main" id="{5B5E012B-88CE-1B44-BEE2-21B659B2DAC5}"/>
              </a:ext>
            </a:extLst>
          </p:cNvPr>
          <p:cNvSpPr/>
          <p:nvPr/>
        </p:nvSpPr>
        <p:spPr>
          <a:xfrm>
            <a:off x="3443111" y="4487331"/>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EA7BD346-C735-F848-A4F3-EF4BD47169E5}"/>
              </a:ext>
            </a:extLst>
          </p:cNvPr>
          <p:cNvSpPr txBox="1"/>
          <p:nvPr/>
        </p:nvSpPr>
        <p:spPr>
          <a:xfrm>
            <a:off x="3488266" y="4403840"/>
            <a:ext cx="417689" cy="400110"/>
          </a:xfrm>
          <a:prstGeom prst="rect">
            <a:avLst/>
          </a:prstGeom>
          <a:noFill/>
        </p:spPr>
        <p:txBody>
          <a:bodyPr wrap="square" rtlCol="0">
            <a:spAutoFit/>
          </a:bodyPr>
          <a:lstStyle/>
          <a:p>
            <a:r>
              <a:rPr lang="it-IT" sz="2000" b="1" dirty="0"/>
              <a:t>7</a:t>
            </a:r>
          </a:p>
        </p:txBody>
      </p:sp>
      <p:sp>
        <p:nvSpPr>
          <p:cNvPr id="18" name="CasellaDiTesto 17">
            <a:extLst>
              <a:ext uri="{FF2B5EF4-FFF2-40B4-BE49-F238E27FC236}">
                <a16:creationId xmlns:a16="http://schemas.microsoft.com/office/drawing/2014/main" id="{9C6594B1-EA4A-3B41-971B-58503B27B99D}"/>
              </a:ext>
            </a:extLst>
          </p:cNvPr>
          <p:cNvSpPr txBox="1"/>
          <p:nvPr/>
        </p:nvSpPr>
        <p:spPr>
          <a:xfrm>
            <a:off x="3691463" y="3286243"/>
            <a:ext cx="417689" cy="400110"/>
          </a:xfrm>
          <a:prstGeom prst="rect">
            <a:avLst/>
          </a:prstGeom>
          <a:noFill/>
        </p:spPr>
        <p:txBody>
          <a:bodyPr wrap="square" rtlCol="0">
            <a:spAutoFit/>
          </a:bodyPr>
          <a:lstStyle/>
          <a:p>
            <a:r>
              <a:rPr lang="it-IT" sz="2000" b="1" dirty="0"/>
              <a:t>4</a:t>
            </a:r>
          </a:p>
        </p:txBody>
      </p:sp>
      <p:sp>
        <p:nvSpPr>
          <p:cNvPr id="19" name="Callout con freccia in giù 18">
            <a:extLst>
              <a:ext uri="{FF2B5EF4-FFF2-40B4-BE49-F238E27FC236}">
                <a16:creationId xmlns:a16="http://schemas.microsoft.com/office/drawing/2014/main" id="{97F45E68-E8DA-9544-A7C2-92397404EA9B}"/>
              </a:ext>
            </a:extLst>
          </p:cNvPr>
          <p:cNvSpPr/>
          <p:nvPr/>
        </p:nvSpPr>
        <p:spPr>
          <a:xfrm>
            <a:off x="3070578" y="1185334"/>
            <a:ext cx="417688" cy="485420"/>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tx1"/>
              </a:solidFill>
            </a:endParaRPr>
          </a:p>
          <a:p>
            <a:pPr algn="ctr"/>
            <a:r>
              <a:rPr lang="it-IT" sz="2000" b="1" dirty="0">
                <a:solidFill>
                  <a:schemeClr val="tx1"/>
                </a:solidFill>
              </a:rPr>
              <a:t>8</a:t>
            </a:r>
            <a:r>
              <a:rPr lang="it-IT" dirty="0"/>
              <a:t>8</a:t>
            </a:r>
          </a:p>
        </p:txBody>
      </p:sp>
      <p:sp>
        <p:nvSpPr>
          <p:cNvPr id="20" name="Callout con freccia in giù 19">
            <a:extLst>
              <a:ext uri="{FF2B5EF4-FFF2-40B4-BE49-F238E27FC236}">
                <a16:creationId xmlns:a16="http://schemas.microsoft.com/office/drawing/2014/main" id="{ECE40841-D677-5242-9ED3-B3480305767D}"/>
              </a:ext>
            </a:extLst>
          </p:cNvPr>
          <p:cNvSpPr/>
          <p:nvPr/>
        </p:nvSpPr>
        <p:spPr>
          <a:xfrm>
            <a:off x="4317995" y="2551288"/>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2</a:t>
            </a:r>
          </a:p>
        </p:txBody>
      </p:sp>
      <p:sp>
        <p:nvSpPr>
          <p:cNvPr id="21" name="Callout con freccia in giù 20">
            <a:extLst>
              <a:ext uri="{FF2B5EF4-FFF2-40B4-BE49-F238E27FC236}">
                <a16:creationId xmlns:a16="http://schemas.microsoft.com/office/drawing/2014/main" id="{219A8C25-7E96-D348-9A9A-ECB2CDAC810B}"/>
              </a:ext>
            </a:extLst>
          </p:cNvPr>
          <p:cNvSpPr/>
          <p:nvPr/>
        </p:nvSpPr>
        <p:spPr>
          <a:xfrm>
            <a:off x="2652890" y="903109"/>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9</a:t>
            </a:r>
          </a:p>
        </p:txBody>
      </p:sp>
      <p:sp>
        <p:nvSpPr>
          <p:cNvPr id="22" name="Callout con freccia in giù 21">
            <a:extLst>
              <a:ext uri="{FF2B5EF4-FFF2-40B4-BE49-F238E27FC236}">
                <a16:creationId xmlns:a16="http://schemas.microsoft.com/office/drawing/2014/main" id="{278A664C-8ED9-2448-ADB5-D5FF80EA2A97}"/>
              </a:ext>
            </a:extLst>
          </p:cNvPr>
          <p:cNvSpPr/>
          <p:nvPr/>
        </p:nvSpPr>
        <p:spPr>
          <a:xfrm>
            <a:off x="2533645" y="2302931"/>
            <a:ext cx="536933"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10</a:t>
            </a:r>
          </a:p>
        </p:txBody>
      </p:sp>
      <p:sp>
        <p:nvSpPr>
          <p:cNvPr id="23" name="Callout con freccia in giù 22">
            <a:extLst>
              <a:ext uri="{FF2B5EF4-FFF2-40B4-BE49-F238E27FC236}">
                <a16:creationId xmlns:a16="http://schemas.microsoft.com/office/drawing/2014/main" id="{21494EB4-DB34-DC48-938F-F204B0789B07}"/>
              </a:ext>
            </a:extLst>
          </p:cNvPr>
          <p:cNvSpPr/>
          <p:nvPr/>
        </p:nvSpPr>
        <p:spPr>
          <a:xfrm>
            <a:off x="3268127" y="2359963"/>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17</a:t>
            </a:r>
          </a:p>
        </p:txBody>
      </p:sp>
      <p:sp>
        <p:nvSpPr>
          <p:cNvPr id="24" name="Callout con freccia in giù 23">
            <a:extLst>
              <a:ext uri="{FF2B5EF4-FFF2-40B4-BE49-F238E27FC236}">
                <a16:creationId xmlns:a16="http://schemas.microsoft.com/office/drawing/2014/main" id="{42FBE60E-C251-544D-8252-9DE578BF96DA}"/>
              </a:ext>
            </a:extLst>
          </p:cNvPr>
          <p:cNvSpPr/>
          <p:nvPr/>
        </p:nvSpPr>
        <p:spPr>
          <a:xfrm>
            <a:off x="1769889" y="1665109"/>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11</a:t>
            </a:r>
          </a:p>
        </p:txBody>
      </p:sp>
      <p:sp>
        <p:nvSpPr>
          <p:cNvPr id="25" name="Callout con freccia in giù 24">
            <a:extLst>
              <a:ext uri="{FF2B5EF4-FFF2-40B4-BE49-F238E27FC236}">
                <a16:creationId xmlns:a16="http://schemas.microsoft.com/office/drawing/2014/main" id="{293C5DCF-16A5-F744-BBFE-E90A93572F71}"/>
              </a:ext>
            </a:extLst>
          </p:cNvPr>
          <p:cNvSpPr/>
          <p:nvPr/>
        </p:nvSpPr>
        <p:spPr>
          <a:xfrm>
            <a:off x="8167517" y="3000020"/>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12</a:t>
            </a:r>
          </a:p>
        </p:txBody>
      </p:sp>
      <p:sp>
        <p:nvSpPr>
          <p:cNvPr id="26" name="Callout con freccia in giù 25">
            <a:extLst>
              <a:ext uri="{FF2B5EF4-FFF2-40B4-BE49-F238E27FC236}">
                <a16:creationId xmlns:a16="http://schemas.microsoft.com/office/drawing/2014/main" id="{16443CEB-A87D-0145-99F2-48245D62BDE6}"/>
              </a:ext>
            </a:extLst>
          </p:cNvPr>
          <p:cNvSpPr/>
          <p:nvPr/>
        </p:nvSpPr>
        <p:spPr>
          <a:xfrm>
            <a:off x="5889981" y="3000020"/>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13</a:t>
            </a:r>
          </a:p>
        </p:txBody>
      </p:sp>
      <p:sp>
        <p:nvSpPr>
          <p:cNvPr id="27" name="Callout con freccia in giù 26">
            <a:extLst>
              <a:ext uri="{FF2B5EF4-FFF2-40B4-BE49-F238E27FC236}">
                <a16:creationId xmlns:a16="http://schemas.microsoft.com/office/drawing/2014/main" id="{E1BE0A7C-3D53-B342-9D55-15E4FC89AFAE}"/>
              </a:ext>
            </a:extLst>
          </p:cNvPr>
          <p:cNvSpPr/>
          <p:nvPr/>
        </p:nvSpPr>
        <p:spPr>
          <a:xfrm>
            <a:off x="4515197" y="3071754"/>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14</a:t>
            </a:r>
          </a:p>
        </p:txBody>
      </p:sp>
      <p:sp>
        <p:nvSpPr>
          <p:cNvPr id="28" name="Callout con freccia in giù 27">
            <a:extLst>
              <a:ext uri="{FF2B5EF4-FFF2-40B4-BE49-F238E27FC236}">
                <a16:creationId xmlns:a16="http://schemas.microsoft.com/office/drawing/2014/main" id="{44CE2D43-D488-8B40-BE20-BC9A45026969}"/>
              </a:ext>
            </a:extLst>
          </p:cNvPr>
          <p:cNvSpPr/>
          <p:nvPr/>
        </p:nvSpPr>
        <p:spPr>
          <a:xfrm>
            <a:off x="4109151" y="5531553"/>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15</a:t>
            </a:r>
          </a:p>
        </p:txBody>
      </p:sp>
      <p:sp>
        <p:nvSpPr>
          <p:cNvPr id="7" name="CasellaDiTesto 6">
            <a:extLst>
              <a:ext uri="{FF2B5EF4-FFF2-40B4-BE49-F238E27FC236}">
                <a16:creationId xmlns:a16="http://schemas.microsoft.com/office/drawing/2014/main" id="{FD27DE5C-B426-864A-9A4A-77536F5A34A7}"/>
              </a:ext>
            </a:extLst>
          </p:cNvPr>
          <p:cNvSpPr txBox="1"/>
          <p:nvPr/>
        </p:nvSpPr>
        <p:spPr>
          <a:xfrm>
            <a:off x="7738539" y="471266"/>
            <a:ext cx="3149600" cy="646331"/>
          </a:xfrm>
          <a:prstGeom prst="rect">
            <a:avLst/>
          </a:prstGeom>
          <a:noFill/>
        </p:spPr>
        <p:txBody>
          <a:bodyPr wrap="square" rtlCol="0">
            <a:spAutoFit/>
          </a:bodyPr>
          <a:lstStyle/>
          <a:p>
            <a:r>
              <a:rPr lang="it-IT" sz="3600" b="1" dirty="0">
                <a:solidFill>
                  <a:schemeClr val="bg1"/>
                </a:solidFill>
                <a:latin typeface="Arial" panose="020B0604020202020204" pitchFamily="34" charset="0"/>
                <a:cs typeface="Arial" panose="020B0604020202020204" pitchFamily="34" charset="0"/>
              </a:rPr>
              <a:t>I MUNICIPIO</a:t>
            </a:r>
          </a:p>
        </p:txBody>
      </p:sp>
      <p:pic>
        <p:nvPicPr>
          <p:cNvPr id="29" name="Immagine 28">
            <a:extLst>
              <a:ext uri="{FF2B5EF4-FFF2-40B4-BE49-F238E27FC236}">
                <a16:creationId xmlns:a16="http://schemas.microsoft.com/office/drawing/2014/main" id="{BCEC7612-BA0B-E941-9790-530C541E390C}"/>
              </a:ext>
            </a:extLst>
          </p:cNvPr>
          <p:cNvPicPr>
            <a:picLocks noChangeAspect="1"/>
          </p:cNvPicPr>
          <p:nvPr/>
        </p:nvPicPr>
        <p:blipFill>
          <a:blip r:embed="rId3"/>
          <a:stretch>
            <a:fillRect/>
          </a:stretch>
        </p:blipFill>
        <p:spPr>
          <a:xfrm>
            <a:off x="8376361" y="3873094"/>
            <a:ext cx="3563335" cy="2876651"/>
          </a:xfrm>
          <a:prstGeom prst="rect">
            <a:avLst/>
          </a:prstGeom>
        </p:spPr>
      </p:pic>
    </p:spTree>
    <p:extLst>
      <p:ext uri="{BB962C8B-B14F-4D97-AF65-F5344CB8AC3E}">
        <p14:creationId xmlns:p14="http://schemas.microsoft.com/office/powerpoint/2010/main" val="260659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0C64CEE3-55C8-2646-B249-29AD930F27F7}"/>
              </a:ext>
            </a:extLst>
          </p:cNvPr>
          <p:cNvSpPr txBox="1"/>
          <p:nvPr/>
        </p:nvSpPr>
        <p:spPr>
          <a:xfrm>
            <a:off x="98961" y="3190501"/>
            <a:ext cx="9144000" cy="2308324"/>
          </a:xfrm>
          <a:prstGeom prst="rect">
            <a:avLst/>
          </a:prstGeom>
          <a:noFill/>
        </p:spPr>
        <p:txBody>
          <a:bodyPr wrap="square" rtlCol="0">
            <a:spAutoFit/>
          </a:bodyPr>
          <a:lstStyle/>
          <a:p>
            <a:pPr algn="r"/>
            <a:r>
              <a:rPr lang="it-IT" sz="2400" b="1" i="1" dirty="0">
                <a:solidFill>
                  <a:schemeClr val="bg1"/>
                </a:solidFill>
                <a:latin typeface="Arial" panose="020B0604020202020204" pitchFamily="34" charset="0"/>
                <a:cs typeface="Arial" panose="020B0604020202020204" pitchFamily="34" charset="0"/>
              </a:rPr>
              <a:t>«…Nel dramma che attraversa oggi l'Ucraina e nel pericolo che scoppi – parliamoci chiaro – la terza guerra mondiale, dovremmo avere cuore caldo e mente fredda, e dovremmo chiedere a tutti il massimo di responsabilità e di ragionevolezza e il minimo di propaganda</a:t>
            </a:r>
            <a:r>
              <a:rPr lang="it-IT" sz="2400" b="1" dirty="0">
                <a:solidFill>
                  <a:schemeClr val="bg1"/>
                </a:solidFill>
                <a:latin typeface="Arial" panose="020B0604020202020204" pitchFamily="34" charset="0"/>
                <a:cs typeface="Arial" panose="020B0604020202020204" pitchFamily="34" charset="0"/>
              </a:rPr>
              <a:t>»</a:t>
            </a:r>
          </a:p>
          <a:p>
            <a:pPr algn="r"/>
            <a:r>
              <a:rPr lang="it-IT" sz="2400" b="1" dirty="0">
                <a:solidFill>
                  <a:schemeClr val="bg1"/>
                </a:solidFill>
                <a:latin typeface="Arial" panose="020B0604020202020204" pitchFamily="34" charset="0"/>
                <a:cs typeface="Arial" panose="020B0604020202020204" pitchFamily="34" charset="0"/>
              </a:rPr>
              <a:t>Gianfranco Pagliarulo Presidente nazionale ANPI</a:t>
            </a:r>
            <a:r>
              <a:rPr lang="it-IT" sz="2400" dirty="0">
                <a:solidFill>
                  <a:schemeClr val="bg1"/>
                </a:solidFill>
                <a:latin typeface="Arial" panose="020B0604020202020204" pitchFamily="34" charset="0"/>
                <a:cs typeface="Arial" panose="020B0604020202020204" pitchFamily="34" charset="0"/>
              </a:rPr>
              <a:t> </a:t>
            </a:r>
            <a:endParaRPr lang="it-IT" sz="2400" b="1" dirty="0">
              <a:solidFill>
                <a:schemeClr val="bg1"/>
              </a:solidFill>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4B424906-78EB-2543-A451-98D3DD16A2BE}"/>
              </a:ext>
            </a:extLst>
          </p:cNvPr>
          <p:cNvPicPr>
            <a:picLocks noChangeAspect="1"/>
          </p:cNvPicPr>
          <p:nvPr/>
        </p:nvPicPr>
        <p:blipFill>
          <a:blip r:embed="rId2"/>
          <a:stretch>
            <a:fillRect/>
          </a:stretch>
        </p:blipFill>
        <p:spPr>
          <a:xfrm>
            <a:off x="2348089" y="479373"/>
            <a:ext cx="7829495" cy="6265738"/>
          </a:xfrm>
          <a:prstGeom prst="rect">
            <a:avLst/>
          </a:prstGeom>
        </p:spPr>
      </p:pic>
    </p:spTree>
    <p:extLst>
      <p:ext uri="{BB962C8B-B14F-4D97-AF65-F5344CB8AC3E}">
        <p14:creationId xmlns:p14="http://schemas.microsoft.com/office/powerpoint/2010/main" val="3376464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3053219-09F4-AB49-A5BE-36EE881AFCBC}"/>
              </a:ext>
            </a:extLst>
          </p:cNvPr>
          <p:cNvSpPr txBox="1"/>
          <p:nvPr/>
        </p:nvSpPr>
        <p:spPr>
          <a:xfrm>
            <a:off x="0" y="482960"/>
            <a:ext cx="12192000" cy="523220"/>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La storia del PUP</a:t>
            </a:r>
          </a:p>
        </p:txBody>
      </p:sp>
      <p:sp>
        <p:nvSpPr>
          <p:cNvPr id="9" name="CasellaDiTesto 8">
            <a:extLst>
              <a:ext uri="{FF2B5EF4-FFF2-40B4-BE49-F238E27FC236}">
                <a16:creationId xmlns:a16="http://schemas.microsoft.com/office/drawing/2014/main" id="{C341D2C7-2F47-3747-A654-B134B86C9706}"/>
              </a:ext>
            </a:extLst>
          </p:cNvPr>
          <p:cNvSpPr txBox="1"/>
          <p:nvPr/>
        </p:nvSpPr>
        <p:spPr>
          <a:xfrm>
            <a:off x="4451250" y="1214714"/>
            <a:ext cx="7616044" cy="5632311"/>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1989</a:t>
            </a:r>
            <a:r>
              <a:rPr lang="it-IT" sz="2000" dirty="0">
                <a:latin typeface="Arial" panose="020B0604020202020204" pitchFamily="34" charset="0"/>
                <a:cs typeface="Arial" panose="020B0604020202020204" pitchFamily="34" charset="0"/>
              </a:rPr>
              <a:t> </a:t>
            </a:r>
            <a:r>
              <a:rPr lang="it-IT" sz="2000" b="1" dirty="0">
                <a:latin typeface="Arial" panose="020B0604020202020204" pitchFamily="34" charset="0"/>
                <a:cs typeface="Arial" panose="020B0604020202020204" pitchFamily="34" charset="0"/>
              </a:rPr>
              <a:t>la Legge 122/89 – la cosiddetta “Legge Tognoli” – consente di dare in concessione suolo pubblico per realizzare parcheggi pertinenziali [cioè collegati a un immobile di cui diventano pertinenza] privati con l’intento di fornire garages ai condominì che ne sono sprovvisti </a:t>
            </a:r>
          </a:p>
          <a:p>
            <a:endParaRPr lang="it-IT" sz="1200" b="1" dirty="0">
              <a:latin typeface="Arial" panose="020B0604020202020204" pitchFamily="34" charset="0"/>
              <a:cs typeface="Arial" panose="020B0604020202020204" pitchFamily="34" charset="0"/>
            </a:endParaRPr>
          </a:p>
          <a:p>
            <a:r>
              <a:rPr lang="it-IT" sz="2000" dirty="0">
                <a:latin typeface="Arial" panose="020B0604020202020204" pitchFamily="34" charset="0"/>
                <a:cs typeface="Arial" panose="020B0604020202020204" pitchFamily="34" charset="0"/>
              </a:rPr>
              <a:t>Comma 4. I comuni, previa determinazione dei criteri di cessione del diritto di superficie e su richiesta dei privati interessati o di imprese di costruzione o di società anche cooperative, possono prevedere, nell'ambito del programma urbano dei parcheggi, la realizzazione di parcheggi da destinare a pertinenza di immobili privati su aree comunali o nel sottosuolo delle stesse.</a:t>
            </a:r>
          </a:p>
          <a:p>
            <a:r>
              <a:rPr lang="it-IT" sz="2000" dirty="0">
                <a:latin typeface="Arial" panose="020B0604020202020204" pitchFamily="34" charset="0"/>
                <a:cs typeface="Arial" panose="020B0604020202020204" pitchFamily="34" charset="0"/>
              </a:rPr>
              <a:t>Comma 5 I parcheggi realizzati ai sensi del comma 4 </a:t>
            </a:r>
            <a:r>
              <a:rPr lang="it-IT" sz="2000" b="1" dirty="0">
                <a:latin typeface="Arial" panose="020B0604020202020204" pitchFamily="34" charset="0"/>
                <a:cs typeface="Arial" panose="020B0604020202020204" pitchFamily="34" charset="0"/>
              </a:rPr>
              <a:t>non possono essere ceduti separatamente dall'unità immobiliare</a:t>
            </a:r>
            <a:r>
              <a:rPr lang="it-IT" sz="2000" dirty="0">
                <a:latin typeface="Arial" panose="020B0604020202020204" pitchFamily="34" charset="0"/>
                <a:cs typeface="Arial" panose="020B0604020202020204" pitchFamily="34" charset="0"/>
              </a:rPr>
              <a:t> alla quale sono legati da vincolo pertinenziale e i relativi atti di cessione sono nulli, (dal 2014) </a:t>
            </a:r>
            <a:r>
              <a:rPr lang="it-IT" sz="2000" dirty="0">
                <a:highlight>
                  <a:srgbClr val="FFFF00"/>
                </a:highlight>
                <a:latin typeface="Arial" panose="020B0604020202020204" pitchFamily="34" charset="0"/>
                <a:cs typeface="Arial" panose="020B0604020202020204" pitchFamily="34" charset="0"/>
              </a:rPr>
              <a:t>ad eccezione di espressa previsione contenuta nella convenzione stipulata con il comune, ovvero quando quest'ultimo abbia autorizzato l'atto di cessione. </a:t>
            </a:r>
            <a:endParaRPr lang="it-IT" sz="2000" dirty="0">
              <a:latin typeface="Arial" panose="020B0604020202020204" pitchFamily="34" charset="0"/>
              <a:cs typeface="Arial" panose="020B0604020202020204" pitchFamily="34" charset="0"/>
            </a:endParaRPr>
          </a:p>
        </p:txBody>
      </p:sp>
      <p:pic>
        <p:nvPicPr>
          <p:cNvPr id="1032" name="Picture 8" descr="pubblicita parcheggio via Giulia">
            <a:hlinkClick r:id="rId4"/>
            <a:extLst>
              <a:ext uri="{FF2B5EF4-FFF2-40B4-BE49-F238E27FC236}">
                <a16:creationId xmlns:a16="http://schemas.microsoft.com/office/drawing/2014/main" id="{07C93AEC-DBAA-BF4A-8672-DD223F8E09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88" y="2196935"/>
            <a:ext cx="3999580" cy="263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06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F88DBE5-C449-B54B-A165-C24EBB9D1DE1}"/>
              </a:ext>
            </a:extLst>
          </p:cNvPr>
          <p:cNvPicPr>
            <a:picLocks noChangeAspect="1"/>
          </p:cNvPicPr>
          <p:nvPr/>
        </p:nvPicPr>
        <p:blipFill>
          <a:blip r:embed="rId2"/>
          <a:stretch>
            <a:fillRect/>
          </a:stretch>
        </p:blipFill>
        <p:spPr>
          <a:xfrm>
            <a:off x="108512" y="371311"/>
            <a:ext cx="7969250" cy="6301585"/>
          </a:xfrm>
          <a:prstGeom prst="rect">
            <a:avLst/>
          </a:prstGeom>
        </p:spPr>
      </p:pic>
      <p:pic>
        <p:nvPicPr>
          <p:cNvPr id="18" name="Immagine 17">
            <a:extLst>
              <a:ext uri="{FF2B5EF4-FFF2-40B4-BE49-F238E27FC236}">
                <a16:creationId xmlns:a16="http://schemas.microsoft.com/office/drawing/2014/main" id="{D665A1EF-1F2A-6D4D-85E2-885F43E3AC9C}"/>
              </a:ext>
            </a:extLst>
          </p:cNvPr>
          <p:cNvPicPr>
            <a:picLocks noChangeAspect="1"/>
          </p:cNvPicPr>
          <p:nvPr/>
        </p:nvPicPr>
        <p:blipFill>
          <a:blip r:embed="rId3"/>
          <a:stretch>
            <a:fillRect/>
          </a:stretch>
        </p:blipFill>
        <p:spPr>
          <a:xfrm>
            <a:off x="7376015" y="3207093"/>
            <a:ext cx="4559300" cy="3454400"/>
          </a:xfrm>
          <a:prstGeom prst="rect">
            <a:avLst/>
          </a:prstGeom>
        </p:spPr>
      </p:pic>
      <p:sp>
        <p:nvSpPr>
          <p:cNvPr id="7" name="CasellaDiTesto 6">
            <a:extLst>
              <a:ext uri="{FF2B5EF4-FFF2-40B4-BE49-F238E27FC236}">
                <a16:creationId xmlns:a16="http://schemas.microsoft.com/office/drawing/2014/main" id="{992D9B04-B216-2444-BFCB-AA2329448E6A}"/>
              </a:ext>
            </a:extLst>
          </p:cNvPr>
          <p:cNvSpPr txBox="1"/>
          <p:nvPr/>
        </p:nvSpPr>
        <p:spPr>
          <a:xfrm>
            <a:off x="8092316" y="1773096"/>
            <a:ext cx="3842999" cy="1138773"/>
          </a:xfrm>
          <a:prstGeom prst="rect">
            <a:avLst/>
          </a:prstGeom>
          <a:noFill/>
        </p:spPr>
        <p:txBody>
          <a:bodyPr wrap="square" rtlCol="0">
            <a:spAutoFit/>
          </a:bodyPr>
          <a:lstStyle/>
          <a:p>
            <a:r>
              <a:rPr lang="it-IT" sz="3600" b="1" dirty="0">
                <a:latin typeface="Arial" panose="020B0604020202020204" pitchFamily="34" charset="0"/>
                <a:cs typeface="Arial" panose="020B0604020202020204" pitchFamily="34" charset="0"/>
              </a:rPr>
              <a:t>V MUNICIPIO</a:t>
            </a:r>
          </a:p>
          <a:p>
            <a:r>
              <a:rPr lang="it-IT" sz="3200" dirty="0">
                <a:latin typeface="Arial" panose="020B0604020202020204" pitchFamily="34" charset="0"/>
                <a:cs typeface="Arial" panose="020B0604020202020204" pitchFamily="34" charset="0"/>
              </a:rPr>
              <a:t>ex Municipi VI e VII</a:t>
            </a:r>
            <a:endParaRPr lang="it-IT"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632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F88DBE5-C449-B54B-A165-C24EBB9D1DE1}"/>
              </a:ext>
            </a:extLst>
          </p:cNvPr>
          <p:cNvPicPr>
            <a:picLocks noChangeAspect="1"/>
          </p:cNvPicPr>
          <p:nvPr/>
        </p:nvPicPr>
        <p:blipFill>
          <a:blip r:embed="rId2"/>
          <a:stretch>
            <a:fillRect/>
          </a:stretch>
        </p:blipFill>
        <p:spPr>
          <a:xfrm>
            <a:off x="108512" y="371311"/>
            <a:ext cx="7969250" cy="6301585"/>
          </a:xfrm>
          <a:prstGeom prst="rect">
            <a:avLst/>
          </a:prstGeom>
        </p:spPr>
      </p:pic>
      <p:pic>
        <p:nvPicPr>
          <p:cNvPr id="14" name="Immagine 13">
            <a:extLst>
              <a:ext uri="{FF2B5EF4-FFF2-40B4-BE49-F238E27FC236}">
                <a16:creationId xmlns:a16="http://schemas.microsoft.com/office/drawing/2014/main" id="{923DDC81-658B-C848-A0D9-998FD2D0DF54}"/>
              </a:ext>
            </a:extLst>
          </p:cNvPr>
          <p:cNvPicPr>
            <a:picLocks noChangeAspect="1"/>
          </p:cNvPicPr>
          <p:nvPr/>
        </p:nvPicPr>
        <p:blipFill rotWithShape="1">
          <a:blip r:embed="rId3"/>
          <a:srcRect r="7260"/>
          <a:stretch/>
        </p:blipFill>
        <p:spPr>
          <a:xfrm>
            <a:off x="7523362" y="613505"/>
            <a:ext cx="4668638" cy="2505399"/>
          </a:xfrm>
          <a:prstGeom prst="rect">
            <a:avLst/>
          </a:prstGeom>
        </p:spPr>
      </p:pic>
      <p:pic>
        <p:nvPicPr>
          <p:cNvPr id="16" name="Immagine 15">
            <a:extLst>
              <a:ext uri="{FF2B5EF4-FFF2-40B4-BE49-F238E27FC236}">
                <a16:creationId xmlns:a16="http://schemas.microsoft.com/office/drawing/2014/main" id="{D989FE45-8E09-AF4F-8AD0-F248D4B51AC1}"/>
              </a:ext>
            </a:extLst>
          </p:cNvPr>
          <p:cNvPicPr>
            <a:picLocks noChangeAspect="1"/>
          </p:cNvPicPr>
          <p:nvPr/>
        </p:nvPicPr>
        <p:blipFill rotWithShape="1">
          <a:blip r:embed="rId4"/>
          <a:srcRect r="4702"/>
          <a:stretch/>
        </p:blipFill>
        <p:spPr>
          <a:xfrm>
            <a:off x="2489223" y="613505"/>
            <a:ext cx="5034139" cy="1708062"/>
          </a:xfrm>
          <a:prstGeom prst="rect">
            <a:avLst/>
          </a:prstGeom>
        </p:spPr>
      </p:pic>
      <p:sp>
        <p:nvSpPr>
          <p:cNvPr id="17" name="CasellaDiTesto 16">
            <a:extLst>
              <a:ext uri="{FF2B5EF4-FFF2-40B4-BE49-F238E27FC236}">
                <a16:creationId xmlns:a16="http://schemas.microsoft.com/office/drawing/2014/main" id="{04F51A12-0C42-A94A-BB41-6E180C3987AA}"/>
              </a:ext>
            </a:extLst>
          </p:cNvPr>
          <p:cNvSpPr txBox="1"/>
          <p:nvPr/>
        </p:nvSpPr>
        <p:spPr>
          <a:xfrm>
            <a:off x="7140502" y="140479"/>
            <a:ext cx="1874520" cy="461665"/>
          </a:xfrm>
          <a:prstGeom prst="rect">
            <a:avLst/>
          </a:prstGeom>
          <a:solidFill>
            <a:schemeClr val="bg1">
              <a:lumMod val="65000"/>
            </a:schemeClr>
          </a:solidFill>
        </p:spPr>
        <p:txBody>
          <a:bodyPr wrap="square" rtlCol="0">
            <a:spAutoFit/>
          </a:bodyPr>
          <a:lstStyle/>
          <a:p>
            <a:r>
              <a:rPr lang="it-IT" sz="2400" b="1" dirty="0">
                <a:solidFill>
                  <a:schemeClr val="bg1"/>
                </a:solidFill>
              </a:rPr>
              <a:t>OC 129/2008</a:t>
            </a:r>
          </a:p>
        </p:txBody>
      </p:sp>
      <p:pic>
        <p:nvPicPr>
          <p:cNvPr id="18" name="Immagine 17">
            <a:extLst>
              <a:ext uri="{FF2B5EF4-FFF2-40B4-BE49-F238E27FC236}">
                <a16:creationId xmlns:a16="http://schemas.microsoft.com/office/drawing/2014/main" id="{D665A1EF-1F2A-6D4D-85E2-885F43E3AC9C}"/>
              </a:ext>
            </a:extLst>
          </p:cNvPr>
          <p:cNvPicPr>
            <a:picLocks noChangeAspect="1"/>
          </p:cNvPicPr>
          <p:nvPr/>
        </p:nvPicPr>
        <p:blipFill>
          <a:blip r:embed="rId5"/>
          <a:stretch>
            <a:fillRect/>
          </a:stretch>
        </p:blipFill>
        <p:spPr>
          <a:xfrm>
            <a:off x="7376015" y="3207093"/>
            <a:ext cx="4559300" cy="3454400"/>
          </a:xfrm>
          <a:prstGeom prst="rect">
            <a:avLst/>
          </a:prstGeom>
        </p:spPr>
      </p:pic>
      <p:sp>
        <p:nvSpPr>
          <p:cNvPr id="19" name="CasellaDiTesto 18">
            <a:extLst>
              <a:ext uri="{FF2B5EF4-FFF2-40B4-BE49-F238E27FC236}">
                <a16:creationId xmlns:a16="http://schemas.microsoft.com/office/drawing/2014/main" id="{BA276475-28CD-C548-BD55-EC7E5839AEE9}"/>
              </a:ext>
            </a:extLst>
          </p:cNvPr>
          <p:cNvSpPr txBox="1"/>
          <p:nvPr/>
        </p:nvSpPr>
        <p:spPr>
          <a:xfrm>
            <a:off x="5180763" y="1851214"/>
            <a:ext cx="1594791" cy="307777"/>
          </a:xfrm>
          <a:prstGeom prst="rect">
            <a:avLst/>
          </a:prstGeom>
          <a:noFill/>
        </p:spPr>
        <p:txBody>
          <a:bodyPr wrap="square" rtlCol="0">
            <a:spAutoFit/>
          </a:bodyPr>
          <a:lstStyle/>
          <a:p>
            <a:r>
              <a:rPr lang="it-IT" sz="1400" b="1" dirty="0">
                <a:solidFill>
                  <a:srgbClr val="FF0000"/>
                </a:solidFill>
                <a:latin typeface="Arial" panose="020B0604020202020204" pitchFamily="34" charset="0"/>
                <a:cs typeface="Arial" panose="020B0604020202020204" pitchFamily="34" charset="0"/>
              </a:rPr>
              <a:t>ESPUNTO</a:t>
            </a:r>
          </a:p>
        </p:txBody>
      </p:sp>
      <p:sp>
        <p:nvSpPr>
          <p:cNvPr id="20" name="CasellaDiTesto 19">
            <a:extLst>
              <a:ext uri="{FF2B5EF4-FFF2-40B4-BE49-F238E27FC236}">
                <a16:creationId xmlns:a16="http://schemas.microsoft.com/office/drawing/2014/main" id="{3B6FB898-00DA-F943-B490-203A781417DB}"/>
              </a:ext>
            </a:extLst>
          </p:cNvPr>
          <p:cNvSpPr txBox="1"/>
          <p:nvPr/>
        </p:nvSpPr>
        <p:spPr>
          <a:xfrm>
            <a:off x="9548734" y="2642868"/>
            <a:ext cx="1993692"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CONVENZIONE</a:t>
            </a:r>
          </a:p>
        </p:txBody>
      </p:sp>
      <p:sp>
        <p:nvSpPr>
          <p:cNvPr id="21" name="CasellaDiTesto 20">
            <a:extLst>
              <a:ext uri="{FF2B5EF4-FFF2-40B4-BE49-F238E27FC236}">
                <a16:creationId xmlns:a16="http://schemas.microsoft.com/office/drawing/2014/main" id="{85A6AF69-6A7C-3B47-AA1B-573BE8953426}"/>
              </a:ext>
            </a:extLst>
          </p:cNvPr>
          <p:cNvSpPr txBox="1"/>
          <p:nvPr/>
        </p:nvSpPr>
        <p:spPr>
          <a:xfrm>
            <a:off x="4698618" y="1208631"/>
            <a:ext cx="2270343"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ORD. COMMISSARIALE</a:t>
            </a:r>
          </a:p>
        </p:txBody>
      </p:sp>
      <p:sp>
        <p:nvSpPr>
          <p:cNvPr id="22" name="CasellaDiTesto 21">
            <a:extLst>
              <a:ext uri="{FF2B5EF4-FFF2-40B4-BE49-F238E27FC236}">
                <a16:creationId xmlns:a16="http://schemas.microsoft.com/office/drawing/2014/main" id="{A1A41F33-2553-BE43-BB8E-C7B178CEEA50}"/>
              </a:ext>
            </a:extLst>
          </p:cNvPr>
          <p:cNvSpPr txBox="1"/>
          <p:nvPr/>
        </p:nvSpPr>
        <p:spPr>
          <a:xfrm>
            <a:off x="9436321" y="1043453"/>
            <a:ext cx="2471863"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CONF.SERVIZI</a:t>
            </a:r>
          </a:p>
        </p:txBody>
      </p:sp>
      <p:sp>
        <p:nvSpPr>
          <p:cNvPr id="23" name="CasellaDiTesto 22">
            <a:extLst>
              <a:ext uri="{FF2B5EF4-FFF2-40B4-BE49-F238E27FC236}">
                <a16:creationId xmlns:a16="http://schemas.microsoft.com/office/drawing/2014/main" id="{B3B9757F-C18F-6C4C-A83E-CFF8AF9B33D1}"/>
              </a:ext>
            </a:extLst>
          </p:cNvPr>
          <p:cNvSpPr txBox="1"/>
          <p:nvPr/>
        </p:nvSpPr>
        <p:spPr>
          <a:xfrm>
            <a:off x="5328699" y="2057884"/>
            <a:ext cx="1446855"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CONF.SERVIZI</a:t>
            </a:r>
          </a:p>
        </p:txBody>
      </p:sp>
      <p:sp>
        <p:nvSpPr>
          <p:cNvPr id="24" name="CasellaDiTesto 23">
            <a:extLst>
              <a:ext uri="{FF2B5EF4-FFF2-40B4-BE49-F238E27FC236}">
                <a16:creationId xmlns:a16="http://schemas.microsoft.com/office/drawing/2014/main" id="{C3B915FC-EBBE-FC42-8486-D77AC5548506}"/>
              </a:ext>
            </a:extLst>
          </p:cNvPr>
          <p:cNvSpPr txBox="1"/>
          <p:nvPr/>
        </p:nvSpPr>
        <p:spPr>
          <a:xfrm>
            <a:off x="9548734" y="2439973"/>
            <a:ext cx="2471863"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IN ISTRUTTORIA</a:t>
            </a:r>
          </a:p>
        </p:txBody>
      </p:sp>
      <p:sp>
        <p:nvSpPr>
          <p:cNvPr id="25" name="CasellaDiTesto 24">
            <a:extLst>
              <a:ext uri="{FF2B5EF4-FFF2-40B4-BE49-F238E27FC236}">
                <a16:creationId xmlns:a16="http://schemas.microsoft.com/office/drawing/2014/main" id="{462C8413-ECC6-3D47-84CD-FB2FCE91BA99}"/>
              </a:ext>
            </a:extLst>
          </p:cNvPr>
          <p:cNvSpPr txBox="1"/>
          <p:nvPr/>
        </p:nvSpPr>
        <p:spPr>
          <a:xfrm>
            <a:off x="4820356" y="797519"/>
            <a:ext cx="2270343" cy="307777"/>
          </a:xfrm>
          <a:prstGeom prst="rect">
            <a:avLst/>
          </a:prstGeom>
          <a:noFill/>
        </p:spPr>
        <p:txBody>
          <a:bodyPr wrap="square" rtlCol="0">
            <a:spAutoFit/>
          </a:bodyPr>
          <a:lstStyle/>
          <a:p>
            <a:r>
              <a:rPr lang="it-IT" sz="1400" b="1" dirty="0">
                <a:solidFill>
                  <a:srgbClr val="FF0000"/>
                </a:solidFill>
                <a:latin typeface="Arial" panose="020B0604020202020204" pitchFamily="34" charset="0"/>
                <a:cs typeface="Arial" panose="020B0604020202020204" pitchFamily="34" charset="0"/>
              </a:rPr>
              <a:t>In via di ESPUNZIONE?</a:t>
            </a:r>
          </a:p>
        </p:txBody>
      </p:sp>
      <p:sp>
        <p:nvSpPr>
          <p:cNvPr id="26" name="CasellaDiTesto 25">
            <a:extLst>
              <a:ext uri="{FF2B5EF4-FFF2-40B4-BE49-F238E27FC236}">
                <a16:creationId xmlns:a16="http://schemas.microsoft.com/office/drawing/2014/main" id="{D689CCA4-6882-754C-B407-159CE2299740}"/>
              </a:ext>
            </a:extLst>
          </p:cNvPr>
          <p:cNvSpPr txBox="1"/>
          <p:nvPr/>
        </p:nvSpPr>
        <p:spPr>
          <a:xfrm>
            <a:off x="4642517" y="1646772"/>
            <a:ext cx="2270343"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In carico altro Dipart.?</a:t>
            </a:r>
          </a:p>
        </p:txBody>
      </p:sp>
      <p:sp>
        <p:nvSpPr>
          <p:cNvPr id="27" name="CasellaDiTesto 26">
            <a:extLst>
              <a:ext uri="{FF2B5EF4-FFF2-40B4-BE49-F238E27FC236}">
                <a16:creationId xmlns:a16="http://schemas.microsoft.com/office/drawing/2014/main" id="{78F296EB-8F6A-0C47-970F-A52E48301C0C}"/>
              </a:ext>
            </a:extLst>
          </p:cNvPr>
          <p:cNvSpPr txBox="1"/>
          <p:nvPr/>
        </p:nvSpPr>
        <p:spPr>
          <a:xfrm>
            <a:off x="4809901" y="998174"/>
            <a:ext cx="1594791" cy="307777"/>
          </a:xfrm>
          <a:prstGeom prst="rect">
            <a:avLst/>
          </a:prstGeom>
          <a:noFill/>
        </p:spPr>
        <p:txBody>
          <a:bodyPr wrap="square" rtlCol="0">
            <a:spAutoFit/>
          </a:bodyPr>
          <a:lstStyle/>
          <a:p>
            <a:r>
              <a:rPr lang="it-IT" sz="1400" b="1" dirty="0">
                <a:solidFill>
                  <a:srgbClr val="FF0000"/>
                </a:solidFill>
                <a:latin typeface="Arial" panose="020B0604020202020204" pitchFamily="34" charset="0"/>
                <a:cs typeface="Arial" panose="020B0604020202020204" pitchFamily="34" charset="0"/>
              </a:rPr>
              <a:t>ESPUNTO</a:t>
            </a:r>
          </a:p>
        </p:txBody>
      </p:sp>
      <p:sp>
        <p:nvSpPr>
          <p:cNvPr id="28" name="CasellaDiTesto 27">
            <a:extLst>
              <a:ext uri="{FF2B5EF4-FFF2-40B4-BE49-F238E27FC236}">
                <a16:creationId xmlns:a16="http://schemas.microsoft.com/office/drawing/2014/main" id="{7133A2CB-F36D-2A44-B23B-A14817A2FEE3}"/>
              </a:ext>
            </a:extLst>
          </p:cNvPr>
          <p:cNvSpPr txBox="1"/>
          <p:nvPr/>
        </p:nvSpPr>
        <p:spPr>
          <a:xfrm>
            <a:off x="9548734" y="2240275"/>
            <a:ext cx="1993692"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CONVENZIONE</a:t>
            </a:r>
          </a:p>
        </p:txBody>
      </p:sp>
      <p:sp>
        <p:nvSpPr>
          <p:cNvPr id="29" name="CasellaDiTesto 28">
            <a:extLst>
              <a:ext uri="{FF2B5EF4-FFF2-40B4-BE49-F238E27FC236}">
                <a16:creationId xmlns:a16="http://schemas.microsoft.com/office/drawing/2014/main" id="{3AD29507-A7C7-DB4F-BDC0-DD2EB62645B8}"/>
              </a:ext>
            </a:extLst>
          </p:cNvPr>
          <p:cNvSpPr txBox="1"/>
          <p:nvPr/>
        </p:nvSpPr>
        <p:spPr>
          <a:xfrm>
            <a:off x="10061237" y="1417984"/>
            <a:ext cx="1446855"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CONF.SERVIZI</a:t>
            </a:r>
          </a:p>
        </p:txBody>
      </p:sp>
      <p:sp>
        <p:nvSpPr>
          <p:cNvPr id="30" name="CasellaDiTesto 29">
            <a:extLst>
              <a:ext uri="{FF2B5EF4-FFF2-40B4-BE49-F238E27FC236}">
                <a16:creationId xmlns:a16="http://schemas.microsoft.com/office/drawing/2014/main" id="{E79E7984-55CA-4B45-9C78-80EEDB17D69D}"/>
              </a:ext>
            </a:extLst>
          </p:cNvPr>
          <p:cNvSpPr txBox="1"/>
          <p:nvPr/>
        </p:nvSpPr>
        <p:spPr>
          <a:xfrm>
            <a:off x="966902" y="4910276"/>
            <a:ext cx="3842999" cy="1138773"/>
          </a:xfrm>
          <a:prstGeom prst="rect">
            <a:avLst/>
          </a:prstGeom>
          <a:noFill/>
        </p:spPr>
        <p:txBody>
          <a:bodyPr wrap="square" rtlCol="0">
            <a:spAutoFit/>
          </a:bodyPr>
          <a:lstStyle/>
          <a:p>
            <a:r>
              <a:rPr lang="it-IT" sz="3600" b="1" dirty="0">
                <a:solidFill>
                  <a:schemeClr val="bg1"/>
                </a:solidFill>
                <a:latin typeface="Arial" panose="020B0604020202020204" pitchFamily="34" charset="0"/>
                <a:cs typeface="Arial" panose="020B0604020202020204" pitchFamily="34" charset="0"/>
              </a:rPr>
              <a:t>V MUNICIPIO</a:t>
            </a:r>
          </a:p>
          <a:p>
            <a:r>
              <a:rPr lang="it-IT" sz="3200" dirty="0">
                <a:solidFill>
                  <a:schemeClr val="bg1"/>
                </a:solidFill>
                <a:latin typeface="Arial" panose="020B0604020202020204" pitchFamily="34" charset="0"/>
                <a:cs typeface="Arial" panose="020B0604020202020204" pitchFamily="34" charset="0"/>
              </a:rPr>
              <a:t>ex Municipi VI e VII</a:t>
            </a:r>
            <a:endParaRPr lang="it-IT" sz="3200" b="1" dirty="0">
              <a:solidFill>
                <a:schemeClr val="bg1"/>
              </a:solidFill>
              <a:latin typeface="Arial" panose="020B0604020202020204" pitchFamily="34" charset="0"/>
              <a:cs typeface="Arial" panose="020B0604020202020204" pitchFamily="34" charset="0"/>
            </a:endParaRPr>
          </a:p>
        </p:txBody>
      </p:sp>
      <p:sp>
        <p:nvSpPr>
          <p:cNvPr id="31" name="CasellaDiTesto 30">
            <a:extLst>
              <a:ext uri="{FF2B5EF4-FFF2-40B4-BE49-F238E27FC236}">
                <a16:creationId xmlns:a16="http://schemas.microsoft.com/office/drawing/2014/main" id="{5E35F83A-A98C-484B-AF96-A77663BE817B}"/>
              </a:ext>
            </a:extLst>
          </p:cNvPr>
          <p:cNvSpPr txBox="1"/>
          <p:nvPr/>
        </p:nvSpPr>
        <p:spPr>
          <a:xfrm>
            <a:off x="5510551" y="1428021"/>
            <a:ext cx="1594792"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ORD. COMMISS.</a:t>
            </a:r>
          </a:p>
        </p:txBody>
      </p:sp>
      <p:sp>
        <p:nvSpPr>
          <p:cNvPr id="32" name="CasellaDiTesto 31">
            <a:extLst>
              <a:ext uri="{FF2B5EF4-FFF2-40B4-BE49-F238E27FC236}">
                <a16:creationId xmlns:a16="http://schemas.microsoft.com/office/drawing/2014/main" id="{933AA59D-AF6F-464D-A0DD-CBA9F2729AA6}"/>
              </a:ext>
            </a:extLst>
          </p:cNvPr>
          <p:cNvSpPr txBox="1"/>
          <p:nvPr/>
        </p:nvSpPr>
        <p:spPr>
          <a:xfrm>
            <a:off x="9676656" y="1627289"/>
            <a:ext cx="1594791" cy="307777"/>
          </a:xfrm>
          <a:prstGeom prst="rect">
            <a:avLst/>
          </a:prstGeom>
          <a:noFill/>
        </p:spPr>
        <p:txBody>
          <a:bodyPr wrap="square" rtlCol="0">
            <a:spAutoFit/>
          </a:bodyPr>
          <a:lstStyle/>
          <a:p>
            <a:r>
              <a:rPr lang="it-IT" sz="1400" b="1" dirty="0">
                <a:solidFill>
                  <a:srgbClr val="FF0000"/>
                </a:solidFill>
                <a:latin typeface="Arial" panose="020B0604020202020204" pitchFamily="34" charset="0"/>
                <a:cs typeface="Arial" panose="020B0604020202020204" pitchFamily="34" charset="0"/>
              </a:rPr>
              <a:t>ESPUNTO</a:t>
            </a:r>
          </a:p>
        </p:txBody>
      </p:sp>
      <p:sp>
        <p:nvSpPr>
          <p:cNvPr id="33" name="CasellaDiTesto 32">
            <a:extLst>
              <a:ext uri="{FF2B5EF4-FFF2-40B4-BE49-F238E27FC236}">
                <a16:creationId xmlns:a16="http://schemas.microsoft.com/office/drawing/2014/main" id="{06027BC1-1F4F-AD49-B9DA-5E863A3431EC}"/>
              </a:ext>
            </a:extLst>
          </p:cNvPr>
          <p:cNvSpPr txBox="1"/>
          <p:nvPr/>
        </p:nvSpPr>
        <p:spPr>
          <a:xfrm>
            <a:off x="4440997" y="604225"/>
            <a:ext cx="2471863"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IN ISTRUTTORIA</a:t>
            </a:r>
          </a:p>
        </p:txBody>
      </p:sp>
      <p:sp>
        <p:nvSpPr>
          <p:cNvPr id="34" name="CasellaDiTesto 33">
            <a:extLst>
              <a:ext uri="{FF2B5EF4-FFF2-40B4-BE49-F238E27FC236}">
                <a16:creationId xmlns:a16="http://schemas.microsoft.com/office/drawing/2014/main" id="{F54E1679-7930-6D40-AD9F-7E3EE588BC69}"/>
              </a:ext>
            </a:extLst>
          </p:cNvPr>
          <p:cNvSpPr txBox="1"/>
          <p:nvPr/>
        </p:nvSpPr>
        <p:spPr>
          <a:xfrm>
            <a:off x="9713407" y="1215089"/>
            <a:ext cx="1446855"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CONF.SERVIZI</a:t>
            </a:r>
          </a:p>
        </p:txBody>
      </p:sp>
      <p:sp>
        <p:nvSpPr>
          <p:cNvPr id="35" name="CasellaDiTesto 34">
            <a:extLst>
              <a:ext uri="{FF2B5EF4-FFF2-40B4-BE49-F238E27FC236}">
                <a16:creationId xmlns:a16="http://schemas.microsoft.com/office/drawing/2014/main" id="{103592C1-6713-B449-BA1D-F278C90EF83E}"/>
              </a:ext>
            </a:extLst>
          </p:cNvPr>
          <p:cNvSpPr txBox="1"/>
          <p:nvPr/>
        </p:nvSpPr>
        <p:spPr>
          <a:xfrm>
            <a:off x="9421832" y="833298"/>
            <a:ext cx="1446855" cy="307777"/>
          </a:xfrm>
          <a:prstGeom prst="rect">
            <a:avLst/>
          </a:prstGeom>
          <a:noFill/>
        </p:spPr>
        <p:txBody>
          <a:bodyPr wrap="square" rtlCol="0">
            <a:spAutoFit/>
          </a:bodyPr>
          <a:lstStyle/>
          <a:p>
            <a:r>
              <a:rPr lang="it-IT" sz="1400" b="1" dirty="0">
                <a:latin typeface="Arial" panose="020B0604020202020204" pitchFamily="34" charset="0"/>
                <a:cs typeface="Arial" panose="020B0604020202020204" pitchFamily="34" charset="0"/>
              </a:rPr>
              <a:t>CONF.SERVIZI</a:t>
            </a:r>
          </a:p>
        </p:txBody>
      </p:sp>
      <p:sp>
        <p:nvSpPr>
          <p:cNvPr id="36" name="CasellaDiTesto 35">
            <a:extLst>
              <a:ext uri="{FF2B5EF4-FFF2-40B4-BE49-F238E27FC236}">
                <a16:creationId xmlns:a16="http://schemas.microsoft.com/office/drawing/2014/main" id="{05C6C31A-615C-C644-90A1-FC1A44A98F49}"/>
              </a:ext>
            </a:extLst>
          </p:cNvPr>
          <p:cNvSpPr txBox="1"/>
          <p:nvPr/>
        </p:nvSpPr>
        <p:spPr>
          <a:xfrm>
            <a:off x="9948824" y="2848969"/>
            <a:ext cx="1446855" cy="307777"/>
          </a:xfrm>
          <a:prstGeom prst="rect">
            <a:avLst/>
          </a:prstGeom>
          <a:noFill/>
        </p:spPr>
        <p:txBody>
          <a:bodyPr wrap="square" rtlCol="0">
            <a:spAutoFit/>
          </a:bodyPr>
          <a:lstStyle/>
          <a:p>
            <a:r>
              <a:rPr lang="it-IT" sz="1400" b="1" dirty="0">
                <a:solidFill>
                  <a:srgbClr val="FF0000"/>
                </a:solidFill>
                <a:latin typeface="Arial" panose="020B0604020202020204" pitchFamily="34" charset="0"/>
                <a:cs typeface="Arial" panose="020B0604020202020204" pitchFamily="34" charset="0"/>
              </a:rPr>
              <a:t>ULTIMATO</a:t>
            </a:r>
          </a:p>
        </p:txBody>
      </p:sp>
    </p:spTree>
    <p:extLst>
      <p:ext uri="{BB962C8B-B14F-4D97-AF65-F5344CB8AC3E}">
        <p14:creationId xmlns:p14="http://schemas.microsoft.com/office/powerpoint/2010/main" val="308190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BA06674-68BB-F241-91E5-3B23493227E1}"/>
              </a:ext>
            </a:extLst>
          </p:cNvPr>
          <p:cNvPicPr>
            <a:picLocks noChangeAspect="1"/>
          </p:cNvPicPr>
          <p:nvPr/>
        </p:nvPicPr>
        <p:blipFill>
          <a:blip r:embed="rId2"/>
          <a:stretch>
            <a:fillRect/>
          </a:stretch>
        </p:blipFill>
        <p:spPr>
          <a:xfrm>
            <a:off x="482600" y="88900"/>
            <a:ext cx="11226800" cy="6680200"/>
          </a:xfrm>
          <a:prstGeom prst="rect">
            <a:avLst/>
          </a:prstGeom>
        </p:spPr>
      </p:pic>
      <p:pic>
        <p:nvPicPr>
          <p:cNvPr id="3" name="Immagine 2">
            <a:extLst>
              <a:ext uri="{FF2B5EF4-FFF2-40B4-BE49-F238E27FC236}">
                <a16:creationId xmlns:a16="http://schemas.microsoft.com/office/drawing/2014/main" id="{825C65CA-0D68-3F47-A960-2B4609FB3D8F}"/>
              </a:ext>
            </a:extLst>
          </p:cNvPr>
          <p:cNvPicPr>
            <a:picLocks noChangeAspect="1"/>
          </p:cNvPicPr>
          <p:nvPr/>
        </p:nvPicPr>
        <p:blipFill>
          <a:blip r:embed="rId3"/>
          <a:stretch>
            <a:fillRect/>
          </a:stretch>
        </p:blipFill>
        <p:spPr>
          <a:xfrm>
            <a:off x="1037590" y="4191000"/>
            <a:ext cx="3067050" cy="2103120"/>
          </a:xfrm>
          <a:prstGeom prst="rect">
            <a:avLst/>
          </a:prstGeom>
        </p:spPr>
      </p:pic>
      <p:sp>
        <p:nvSpPr>
          <p:cNvPr id="12" name="CasellaDiTesto 11">
            <a:extLst>
              <a:ext uri="{FF2B5EF4-FFF2-40B4-BE49-F238E27FC236}">
                <a16:creationId xmlns:a16="http://schemas.microsoft.com/office/drawing/2014/main" id="{77537E7E-CFE8-E145-9ABC-5FDD7021065C}"/>
              </a:ext>
            </a:extLst>
          </p:cNvPr>
          <p:cNvSpPr txBox="1"/>
          <p:nvPr/>
        </p:nvSpPr>
        <p:spPr>
          <a:xfrm>
            <a:off x="7738539" y="471266"/>
            <a:ext cx="3149600" cy="646331"/>
          </a:xfrm>
          <a:prstGeom prst="rect">
            <a:avLst/>
          </a:prstGeom>
          <a:noFill/>
        </p:spPr>
        <p:txBody>
          <a:bodyPr wrap="square" rtlCol="0">
            <a:spAutoFit/>
          </a:bodyPr>
          <a:lstStyle/>
          <a:p>
            <a:r>
              <a:rPr lang="it-IT" sz="3600" b="1" dirty="0">
                <a:solidFill>
                  <a:schemeClr val="bg1"/>
                </a:solidFill>
                <a:latin typeface="Arial" panose="020B0604020202020204" pitchFamily="34" charset="0"/>
                <a:cs typeface="Arial" panose="020B0604020202020204" pitchFamily="34" charset="0"/>
              </a:rPr>
              <a:t>X MUNICIPIO</a:t>
            </a:r>
          </a:p>
        </p:txBody>
      </p:sp>
    </p:spTree>
    <p:extLst>
      <p:ext uri="{BB962C8B-B14F-4D97-AF65-F5344CB8AC3E}">
        <p14:creationId xmlns:p14="http://schemas.microsoft.com/office/powerpoint/2010/main" val="1797117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BA06674-68BB-F241-91E5-3B23493227E1}"/>
              </a:ext>
            </a:extLst>
          </p:cNvPr>
          <p:cNvPicPr>
            <a:picLocks noChangeAspect="1"/>
          </p:cNvPicPr>
          <p:nvPr/>
        </p:nvPicPr>
        <p:blipFill>
          <a:blip r:embed="rId2"/>
          <a:stretch>
            <a:fillRect/>
          </a:stretch>
        </p:blipFill>
        <p:spPr>
          <a:xfrm>
            <a:off x="482600" y="88900"/>
            <a:ext cx="11226800" cy="6680200"/>
          </a:xfrm>
          <a:prstGeom prst="rect">
            <a:avLst/>
          </a:prstGeom>
        </p:spPr>
      </p:pic>
      <p:sp>
        <p:nvSpPr>
          <p:cNvPr id="9" name="CasellaDiTesto 8">
            <a:extLst>
              <a:ext uri="{FF2B5EF4-FFF2-40B4-BE49-F238E27FC236}">
                <a16:creationId xmlns:a16="http://schemas.microsoft.com/office/drawing/2014/main" id="{70B7C51A-0AB9-674D-805E-F836932AF794}"/>
              </a:ext>
            </a:extLst>
          </p:cNvPr>
          <p:cNvSpPr txBox="1"/>
          <p:nvPr/>
        </p:nvSpPr>
        <p:spPr>
          <a:xfrm>
            <a:off x="454942" y="3623123"/>
            <a:ext cx="4515556" cy="1077218"/>
          </a:xfrm>
          <a:prstGeom prst="rect">
            <a:avLst/>
          </a:prstGeom>
          <a:noFill/>
        </p:spPr>
        <p:txBody>
          <a:bodyPr wrap="square" rtlCol="0">
            <a:spAutoFit/>
          </a:bodyPr>
          <a:lstStyle/>
          <a:p>
            <a:r>
              <a:rPr lang="it-IT" sz="1600" b="1" dirty="0">
                <a:solidFill>
                  <a:schemeClr val="bg1"/>
                </a:solidFill>
                <a:latin typeface="Arial" panose="020B0604020202020204" pitchFamily="34" charset="0"/>
                <a:cs typeface="Arial" panose="020B0604020202020204" pitchFamily="34" charset="0"/>
              </a:rPr>
              <a:t>Progetto parcheggio di scambio ACILIA SUD e Asse ferroviario Roma - Lido  - </a:t>
            </a:r>
          </a:p>
          <a:p>
            <a:r>
              <a:rPr lang="it-IT" sz="1600" b="1" dirty="0">
                <a:solidFill>
                  <a:schemeClr val="bg1"/>
                </a:solidFill>
                <a:latin typeface="Arial" panose="020B0604020202020204" pitchFamily="34" charset="0"/>
                <a:cs typeface="Arial" panose="020B0604020202020204" pitchFamily="34" charset="0"/>
              </a:rPr>
              <a:t>NON PRESENTATO</a:t>
            </a:r>
          </a:p>
          <a:p>
            <a:endParaRPr lang="it-IT" sz="1600" b="1" dirty="0">
              <a:solidFill>
                <a:schemeClr val="bg1"/>
              </a:solidFill>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1D67D4B5-007E-334A-9A36-83392032F513}"/>
              </a:ext>
            </a:extLst>
          </p:cNvPr>
          <p:cNvSpPr txBox="1"/>
          <p:nvPr/>
        </p:nvSpPr>
        <p:spPr>
          <a:xfrm>
            <a:off x="6592709" y="989347"/>
            <a:ext cx="3206045" cy="584775"/>
          </a:xfrm>
          <a:prstGeom prst="rect">
            <a:avLst/>
          </a:prstGeom>
          <a:noFill/>
        </p:spPr>
        <p:txBody>
          <a:bodyPr wrap="square" rtlCol="0">
            <a:spAutoFit/>
          </a:bodyPr>
          <a:lstStyle/>
          <a:p>
            <a:r>
              <a:rPr lang="it-IT" sz="1600" b="1" dirty="0">
                <a:solidFill>
                  <a:schemeClr val="bg1"/>
                </a:solidFill>
                <a:latin typeface="Arial" panose="020B0604020202020204" pitchFamily="34" charset="0"/>
                <a:cs typeface="Arial" panose="020B0604020202020204" pitchFamily="34" charset="0"/>
              </a:rPr>
              <a:t>Romagnoli -Via delle Canarie – 72 PA  CONVENZIONATO</a:t>
            </a:r>
          </a:p>
        </p:txBody>
      </p:sp>
      <p:sp>
        <p:nvSpPr>
          <p:cNvPr id="11" name="CasellaDiTesto 10">
            <a:extLst>
              <a:ext uri="{FF2B5EF4-FFF2-40B4-BE49-F238E27FC236}">
                <a16:creationId xmlns:a16="http://schemas.microsoft.com/office/drawing/2014/main" id="{C598B12F-63AD-454E-9280-18ED8073FC0B}"/>
              </a:ext>
            </a:extLst>
          </p:cNvPr>
          <p:cNvSpPr txBox="1"/>
          <p:nvPr/>
        </p:nvSpPr>
        <p:spPr>
          <a:xfrm>
            <a:off x="2058809" y="989346"/>
            <a:ext cx="2957692" cy="584775"/>
          </a:xfrm>
          <a:prstGeom prst="rect">
            <a:avLst/>
          </a:prstGeom>
          <a:noFill/>
        </p:spPr>
        <p:txBody>
          <a:bodyPr wrap="square" rtlCol="0">
            <a:spAutoFit/>
          </a:bodyPr>
          <a:lstStyle/>
          <a:p>
            <a:r>
              <a:rPr lang="it-IT" sz="1600" b="1" dirty="0">
                <a:solidFill>
                  <a:schemeClr val="bg1"/>
                </a:solidFill>
                <a:latin typeface="Arial" panose="020B0604020202020204" pitchFamily="34" charset="0"/>
                <a:cs typeface="Arial" panose="020B0604020202020204" pitchFamily="34" charset="0"/>
              </a:rPr>
              <a:t>Via Aristide Carabelli – </a:t>
            </a:r>
          </a:p>
          <a:p>
            <a:r>
              <a:rPr lang="it-IT" sz="1600" b="1" dirty="0">
                <a:solidFill>
                  <a:schemeClr val="bg1"/>
                </a:solidFill>
                <a:latin typeface="Arial" panose="020B0604020202020204" pitchFamily="34" charset="0"/>
                <a:cs typeface="Arial" panose="020B0604020202020204" pitchFamily="34" charset="0"/>
              </a:rPr>
              <a:t>103 PA (?)  IN ISTRUTTORIA</a:t>
            </a:r>
          </a:p>
        </p:txBody>
      </p:sp>
      <p:pic>
        <p:nvPicPr>
          <p:cNvPr id="14" name="Immagine 13">
            <a:extLst>
              <a:ext uri="{FF2B5EF4-FFF2-40B4-BE49-F238E27FC236}">
                <a16:creationId xmlns:a16="http://schemas.microsoft.com/office/drawing/2014/main" id="{E13FE910-2A73-CE47-9ED8-B7A06678C753}"/>
              </a:ext>
            </a:extLst>
          </p:cNvPr>
          <p:cNvPicPr>
            <a:picLocks noChangeAspect="1"/>
          </p:cNvPicPr>
          <p:nvPr/>
        </p:nvPicPr>
        <p:blipFill>
          <a:blip r:embed="rId3"/>
          <a:stretch>
            <a:fillRect/>
          </a:stretch>
        </p:blipFill>
        <p:spPr>
          <a:xfrm>
            <a:off x="2433604" y="4517794"/>
            <a:ext cx="9575800" cy="1181100"/>
          </a:xfrm>
          <a:prstGeom prst="rect">
            <a:avLst/>
          </a:prstGeom>
        </p:spPr>
      </p:pic>
      <p:sp>
        <p:nvSpPr>
          <p:cNvPr id="15" name="CasellaDiTesto 14">
            <a:extLst>
              <a:ext uri="{FF2B5EF4-FFF2-40B4-BE49-F238E27FC236}">
                <a16:creationId xmlns:a16="http://schemas.microsoft.com/office/drawing/2014/main" id="{62A3D134-D3F5-1A41-8045-2B7CE78B05EF}"/>
              </a:ext>
            </a:extLst>
          </p:cNvPr>
          <p:cNvSpPr txBox="1"/>
          <p:nvPr/>
        </p:nvSpPr>
        <p:spPr>
          <a:xfrm>
            <a:off x="838200" y="4773778"/>
            <a:ext cx="1874520" cy="461665"/>
          </a:xfrm>
          <a:prstGeom prst="rect">
            <a:avLst/>
          </a:prstGeom>
          <a:solidFill>
            <a:schemeClr val="bg1">
              <a:lumMod val="65000"/>
            </a:schemeClr>
          </a:solidFill>
        </p:spPr>
        <p:txBody>
          <a:bodyPr wrap="square" rtlCol="0">
            <a:spAutoFit/>
          </a:bodyPr>
          <a:lstStyle/>
          <a:p>
            <a:r>
              <a:rPr lang="it-IT" sz="2400" b="1" dirty="0">
                <a:solidFill>
                  <a:schemeClr val="bg1"/>
                </a:solidFill>
              </a:rPr>
              <a:t>OC 129/2008</a:t>
            </a:r>
          </a:p>
        </p:txBody>
      </p:sp>
      <p:pic>
        <p:nvPicPr>
          <p:cNvPr id="17" name="Immagine 16">
            <a:extLst>
              <a:ext uri="{FF2B5EF4-FFF2-40B4-BE49-F238E27FC236}">
                <a16:creationId xmlns:a16="http://schemas.microsoft.com/office/drawing/2014/main" id="{70B94060-0DF3-E740-821C-0DD88345582D}"/>
              </a:ext>
            </a:extLst>
          </p:cNvPr>
          <p:cNvPicPr>
            <a:picLocks noChangeAspect="1"/>
          </p:cNvPicPr>
          <p:nvPr/>
        </p:nvPicPr>
        <p:blipFill>
          <a:blip r:embed="rId4"/>
          <a:stretch>
            <a:fillRect/>
          </a:stretch>
        </p:blipFill>
        <p:spPr>
          <a:xfrm>
            <a:off x="2058809" y="5827597"/>
            <a:ext cx="8928100" cy="812800"/>
          </a:xfrm>
          <a:prstGeom prst="rect">
            <a:avLst/>
          </a:prstGeom>
        </p:spPr>
      </p:pic>
    </p:spTree>
    <p:extLst>
      <p:ext uri="{BB962C8B-B14F-4D97-AF65-F5344CB8AC3E}">
        <p14:creationId xmlns:p14="http://schemas.microsoft.com/office/powerpoint/2010/main" val="432492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2E0E2BE-1EAA-2844-A69D-C51656150E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3" r="11615"/>
          <a:stretch/>
        </p:blipFill>
        <p:spPr bwMode="auto">
          <a:xfrm>
            <a:off x="1015303" y="456247"/>
            <a:ext cx="5323585" cy="5588926"/>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4806C74D-A396-8647-B83D-57E060404B2C}"/>
              </a:ext>
            </a:extLst>
          </p:cNvPr>
          <p:cNvPicPr>
            <a:picLocks noChangeAspect="1"/>
          </p:cNvPicPr>
          <p:nvPr/>
        </p:nvPicPr>
        <p:blipFill rotWithShape="1">
          <a:blip r:embed="rId3"/>
          <a:srcRect r="17460" b="83801"/>
          <a:stretch/>
        </p:blipFill>
        <p:spPr>
          <a:xfrm>
            <a:off x="1265237" y="809189"/>
            <a:ext cx="2271713" cy="530242"/>
          </a:xfrm>
          <a:prstGeom prst="rect">
            <a:avLst/>
          </a:prstGeom>
          <a:ln w="15875">
            <a:noFill/>
          </a:ln>
          <a:effectLst>
            <a:outerShdw blurRad="50800" dist="38100" dir="2700000" algn="tl" rotWithShape="0">
              <a:prstClr val="black">
                <a:alpha val="40000"/>
              </a:prstClr>
            </a:outerShdw>
          </a:effectLst>
        </p:spPr>
      </p:pic>
      <p:sp>
        <p:nvSpPr>
          <p:cNvPr id="4" name="CasellaDiTesto 3">
            <a:extLst>
              <a:ext uri="{FF2B5EF4-FFF2-40B4-BE49-F238E27FC236}">
                <a16:creationId xmlns:a16="http://schemas.microsoft.com/office/drawing/2014/main" id="{A7B353FE-3E9E-3F41-A949-165CF44EE35A}"/>
              </a:ext>
            </a:extLst>
          </p:cNvPr>
          <p:cNvSpPr txBox="1"/>
          <p:nvPr/>
        </p:nvSpPr>
        <p:spPr>
          <a:xfrm>
            <a:off x="6657975" y="2447641"/>
            <a:ext cx="5534025" cy="1938992"/>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Le </a:t>
            </a:r>
            <a:r>
              <a:rPr lang="it-IT" sz="2400" b="1" dirty="0">
                <a:solidFill>
                  <a:srgbClr val="FF0000"/>
                </a:solidFill>
                <a:latin typeface="Arial" panose="020B0604020202020204" pitchFamily="34" charset="0"/>
                <a:cs typeface="Arial" panose="020B0604020202020204" pitchFamily="34" charset="0"/>
              </a:rPr>
              <a:t>Linee Guida del Piano Urbano Parcheggi per Roma </a:t>
            </a:r>
            <a:r>
              <a:rPr lang="it-IT" sz="2400" b="1" dirty="0">
                <a:latin typeface="Arial" panose="020B0604020202020204" pitchFamily="34" charset="0"/>
                <a:cs typeface="Arial" panose="020B0604020202020204" pitchFamily="34" charset="0"/>
              </a:rPr>
              <a:t>sono troppo importanti per non discuterle con la città</a:t>
            </a:r>
          </a:p>
          <a:p>
            <a:endParaRPr lang="it-IT" sz="1200" dirty="0">
              <a:latin typeface="Arial" panose="020B0604020202020204" pitchFamily="34" charset="0"/>
              <a:cs typeface="Arial" panose="020B0604020202020204" pitchFamily="34" charset="0"/>
            </a:endParaRPr>
          </a:p>
          <a:p>
            <a:endParaRPr lang="it-IT" sz="1200" i="1" dirty="0">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1C32EC09-BB01-7D44-A4D7-EEA71845FD9E}"/>
              </a:ext>
            </a:extLst>
          </p:cNvPr>
          <p:cNvPicPr>
            <a:picLocks noChangeAspect="1"/>
          </p:cNvPicPr>
          <p:nvPr/>
        </p:nvPicPr>
        <p:blipFill rotWithShape="1">
          <a:blip r:embed="rId3"/>
          <a:srcRect l="13228" t="30987" r="2646"/>
          <a:stretch/>
        </p:blipFill>
        <p:spPr>
          <a:xfrm>
            <a:off x="1265237" y="1339430"/>
            <a:ext cx="2271713" cy="2216422"/>
          </a:xfrm>
          <a:prstGeom prst="rect">
            <a:avLst/>
          </a:prstGeom>
          <a:ln w="15875">
            <a:noFill/>
          </a:ln>
          <a:effectLst>
            <a:outerShdw blurRad="50800" dist="38100" dir="2700000" algn="tl" rotWithShape="0">
              <a:prstClr val="black">
                <a:alpha val="40000"/>
              </a:prstClr>
            </a:outerShdw>
          </a:effectLst>
        </p:spPr>
      </p:pic>
      <p:pic>
        <p:nvPicPr>
          <p:cNvPr id="6" name="Immagine 5">
            <a:extLst>
              <a:ext uri="{FF2B5EF4-FFF2-40B4-BE49-F238E27FC236}">
                <a16:creationId xmlns:a16="http://schemas.microsoft.com/office/drawing/2014/main" id="{2739A624-B1AD-E943-B215-FCF806EAB6CC}"/>
              </a:ext>
            </a:extLst>
          </p:cNvPr>
          <p:cNvPicPr>
            <a:picLocks noChangeAspect="1"/>
          </p:cNvPicPr>
          <p:nvPr/>
        </p:nvPicPr>
        <p:blipFill rotWithShape="1">
          <a:blip r:embed="rId4"/>
          <a:srcRect l="8786" b="5893"/>
          <a:stretch/>
        </p:blipFill>
        <p:spPr>
          <a:xfrm>
            <a:off x="1265237" y="4962211"/>
            <a:ext cx="1252537" cy="795652"/>
          </a:xfrm>
          <a:prstGeom prst="rect">
            <a:avLst/>
          </a:prstGeom>
          <a:ln>
            <a:noFill/>
          </a:ln>
        </p:spPr>
      </p:pic>
      <p:sp>
        <p:nvSpPr>
          <p:cNvPr id="7" name="CasellaDiTesto 6">
            <a:extLst>
              <a:ext uri="{FF2B5EF4-FFF2-40B4-BE49-F238E27FC236}">
                <a16:creationId xmlns:a16="http://schemas.microsoft.com/office/drawing/2014/main" id="{19944216-1DC8-4D43-8400-80E76FB1540B}"/>
              </a:ext>
            </a:extLst>
          </p:cNvPr>
          <p:cNvSpPr txBox="1"/>
          <p:nvPr/>
        </p:nvSpPr>
        <p:spPr>
          <a:xfrm>
            <a:off x="1015303" y="6045173"/>
            <a:ext cx="5463731" cy="323165"/>
          </a:xfrm>
          <a:prstGeom prst="rect">
            <a:avLst/>
          </a:prstGeom>
          <a:noFill/>
        </p:spPr>
        <p:txBody>
          <a:bodyPr wrap="square" rtlCol="0">
            <a:spAutoFit/>
          </a:bodyPr>
          <a:lstStyle/>
          <a:p>
            <a:r>
              <a:rPr lang="it-IT" sz="1500" dirty="0">
                <a:latin typeface="Arial" panose="020B0604020202020204" pitchFamily="34" charset="0"/>
                <a:cs typeface="Arial" panose="020B0604020202020204" pitchFamily="34" charset="0"/>
              </a:rPr>
              <a:t>www.carteinregola.it         laboratoriocarteinregola@gmail.com</a:t>
            </a:r>
          </a:p>
        </p:txBody>
      </p:sp>
    </p:spTree>
    <p:extLst>
      <p:ext uri="{BB962C8B-B14F-4D97-AF65-F5344CB8AC3E}">
        <p14:creationId xmlns:p14="http://schemas.microsoft.com/office/powerpoint/2010/main" val="3494587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342059-EFA0-A043-B2C8-DFCA8B051AE4}"/>
              </a:ext>
            </a:extLst>
          </p:cNvPr>
          <p:cNvPicPr>
            <a:picLocks noChangeAspect="1"/>
          </p:cNvPicPr>
          <p:nvPr/>
        </p:nvPicPr>
        <p:blipFill>
          <a:blip r:embed="rId2"/>
          <a:stretch>
            <a:fillRect/>
          </a:stretch>
        </p:blipFill>
        <p:spPr>
          <a:xfrm>
            <a:off x="886887" y="0"/>
            <a:ext cx="10418226" cy="6858000"/>
          </a:xfrm>
          <a:prstGeom prst="rect">
            <a:avLst/>
          </a:prstGeom>
        </p:spPr>
      </p:pic>
      <p:sp>
        <p:nvSpPr>
          <p:cNvPr id="15" name="Callout con freccia in giù 14">
            <a:extLst>
              <a:ext uri="{FF2B5EF4-FFF2-40B4-BE49-F238E27FC236}">
                <a16:creationId xmlns:a16="http://schemas.microsoft.com/office/drawing/2014/main" id="{5A495234-33F9-C84A-A726-A4626BE7EE9A}"/>
              </a:ext>
            </a:extLst>
          </p:cNvPr>
          <p:cNvSpPr/>
          <p:nvPr/>
        </p:nvSpPr>
        <p:spPr>
          <a:xfrm>
            <a:off x="6722533" y="3555998"/>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tx1"/>
              </a:solidFill>
            </a:endParaRPr>
          </a:p>
        </p:txBody>
      </p:sp>
      <p:sp>
        <p:nvSpPr>
          <p:cNvPr id="16" name="Callout con freccia in giù 15">
            <a:extLst>
              <a:ext uri="{FF2B5EF4-FFF2-40B4-BE49-F238E27FC236}">
                <a16:creationId xmlns:a16="http://schemas.microsoft.com/office/drawing/2014/main" id="{2255E4B8-AC01-1F4D-9AB9-0CF5D8D7162D}"/>
              </a:ext>
            </a:extLst>
          </p:cNvPr>
          <p:cNvSpPr/>
          <p:nvPr/>
        </p:nvSpPr>
        <p:spPr>
          <a:xfrm>
            <a:off x="4109151" y="3429000"/>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tx1"/>
              </a:solidFill>
            </a:endParaRPr>
          </a:p>
        </p:txBody>
      </p:sp>
      <p:sp>
        <p:nvSpPr>
          <p:cNvPr id="17" name="Callout con freccia in giù 16">
            <a:extLst>
              <a:ext uri="{FF2B5EF4-FFF2-40B4-BE49-F238E27FC236}">
                <a16:creationId xmlns:a16="http://schemas.microsoft.com/office/drawing/2014/main" id="{5B5E012B-88CE-1B44-BEE2-21B659B2DAC5}"/>
              </a:ext>
            </a:extLst>
          </p:cNvPr>
          <p:cNvSpPr/>
          <p:nvPr/>
        </p:nvSpPr>
        <p:spPr>
          <a:xfrm>
            <a:off x="3443111" y="4487331"/>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Callout con freccia in giù 24">
            <a:extLst>
              <a:ext uri="{FF2B5EF4-FFF2-40B4-BE49-F238E27FC236}">
                <a16:creationId xmlns:a16="http://schemas.microsoft.com/office/drawing/2014/main" id="{293C5DCF-16A5-F744-BBFE-E90A93572F71}"/>
              </a:ext>
            </a:extLst>
          </p:cNvPr>
          <p:cNvSpPr/>
          <p:nvPr/>
        </p:nvSpPr>
        <p:spPr>
          <a:xfrm>
            <a:off x="8167517" y="3000020"/>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tx1"/>
              </a:solidFill>
            </a:endParaRPr>
          </a:p>
        </p:txBody>
      </p:sp>
      <p:sp>
        <p:nvSpPr>
          <p:cNvPr id="26" name="Callout con freccia in giù 25">
            <a:extLst>
              <a:ext uri="{FF2B5EF4-FFF2-40B4-BE49-F238E27FC236}">
                <a16:creationId xmlns:a16="http://schemas.microsoft.com/office/drawing/2014/main" id="{16443CEB-A87D-0145-99F2-48245D62BDE6}"/>
              </a:ext>
            </a:extLst>
          </p:cNvPr>
          <p:cNvSpPr/>
          <p:nvPr/>
        </p:nvSpPr>
        <p:spPr>
          <a:xfrm>
            <a:off x="5889981" y="3000020"/>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tx1"/>
              </a:solidFill>
            </a:endParaRPr>
          </a:p>
        </p:txBody>
      </p:sp>
      <p:sp>
        <p:nvSpPr>
          <p:cNvPr id="27" name="Callout con freccia in giù 26">
            <a:extLst>
              <a:ext uri="{FF2B5EF4-FFF2-40B4-BE49-F238E27FC236}">
                <a16:creationId xmlns:a16="http://schemas.microsoft.com/office/drawing/2014/main" id="{E1BE0A7C-3D53-B342-9D55-15E4FC89AFAE}"/>
              </a:ext>
            </a:extLst>
          </p:cNvPr>
          <p:cNvSpPr/>
          <p:nvPr/>
        </p:nvSpPr>
        <p:spPr>
          <a:xfrm>
            <a:off x="4515197" y="3071754"/>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tx1"/>
              </a:solidFill>
            </a:endParaRPr>
          </a:p>
        </p:txBody>
      </p:sp>
      <p:sp>
        <p:nvSpPr>
          <p:cNvPr id="28" name="Callout con freccia in giù 27">
            <a:extLst>
              <a:ext uri="{FF2B5EF4-FFF2-40B4-BE49-F238E27FC236}">
                <a16:creationId xmlns:a16="http://schemas.microsoft.com/office/drawing/2014/main" id="{44CE2D43-D488-8B40-BE20-BC9A45026969}"/>
              </a:ext>
            </a:extLst>
          </p:cNvPr>
          <p:cNvSpPr/>
          <p:nvPr/>
        </p:nvSpPr>
        <p:spPr>
          <a:xfrm>
            <a:off x="4109151" y="5531553"/>
            <a:ext cx="417688" cy="428977"/>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chemeClr val="tx1"/>
              </a:solidFill>
            </a:endParaRPr>
          </a:p>
        </p:txBody>
      </p:sp>
      <p:sp>
        <p:nvSpPr>
          <p:cNvPr id="2" name="Rettangolo 1">
            <a:extLst>
              <a:ext uri="{FF2B5EF4-FFF2-40B4-BE49-F238E27FC236}">
                <a16:creationId xmlns:a16="http://schemas.microsoft.com/office/drawing/2014/main" id="{3D687A21-2626-BA41-840A-DEB1274E71D7}"/>
              </a:ext>
            </a:extLst>
          </p:cNvPr>
          <p:cNvSpPr/>
          <p:nvPr/>
        </p:nvSpPr>
        <p:spPr>
          <a:xfrm>
            <a:off x="2009422" y="555975"/>
            <a:ext cx="7947378" cy="1301089"/>
          </a:xfrm>
          <a:prstGeom prst="rect">
            <a:avLst/>
          </a:prstGeom>
          <a:solidFill>
            <a:schemeClr val="bg1">
              <a:lumMod val="65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CasellaDiTesto 29">
            <a:extLst>
              <a:ext uri="{FF2B5EF4-FFF2-40B4-BE49-F238E27FC236}">
                <a16:creationId xmlns:a16="http://schemas.microsoft.com/office/drawing/2014/main" id="{F1B54896-3CC6-F441-89CF-4C394A8441FF}"/>
              </a:ext>
            </a:extLst>
          </p:cNvPr>
          <p:cNvSpPr txBox="1"/>
          <p:nvPr/>
        </p:nvSpPr>
        <p:spPr>
          <a:xfrm>
            <a:off x="2009422" y="667910"/>
            <a:ext cx="7947378" cy="1077218"/>
          </a:xfrm>
          <a:prstGeom prst="rect">
            <a:avLst/>
          </a:prstGeom>
          <a:noFill/>
        </p:spPr>
        <p:txBody>
          <a:bodyPr wrap="square" rtlCol="0">
            <a:spAutoFit/>
          </a:bodyPr>
          <a:lstStyle/>
          <a:p>
            <a:pPr algn="ctr"/>
            <a:r>
              <a:rPr lang="it-IT" sz="3200" b="1" dirty="0">
                <a:solidFill>
                  <a:schemeClr val="bg1"/>
                </a:solidFill>
                <a:latin typeface="Arial" panose="020B0604020202020204" pitchFamily="34" charset="0"/>
                <a:cs typeface="Arial" panose="020B0604020202020204" pitchFamily="34" charset="0"/>
              </a:rPr>
              <a:t>Interventi previsti nel centro storico</a:t>
            </a:r>
          </a:p>
          <a:p>
            <a:pPr algn="ctr"/>
            <a:r>
              <a:rPr lang="it-IT" sz="3200" b="1" dirty="0">
                <a:solidFill>
                  <a:schemeClr val="bg1"/>
                </a:solidFill>
                <a:latin typeface="Arial" panose="020B0604020202020204" pitchFamily="34" charset="0"/>
                <a:cs typeface="Arial" panose="020B0604020202020204" pitchFamily="34" charset="0"/>
              </a:rPr>
              <a:t>ancora presenti nel PUP (del 2008)</a:t>
            </a:r>
          </a:p>
        </p:txBody>
      </p:sp>
    </p:spTree>
    <p:extLst>
      <p:ext uri="{BB962C8B-B14F-4D97-AF65-F5344CB8AC3E}">
        <p14:creationId xmlns:p14="http://schemas.microsoft.com/office/powerpoint/2010/main" val="4048723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3053219-09F4-AB49-A5BE-36EE881AFCBC}"/>
              </a:ext>
            </a:extLst>
          </p:cNvPr>
          <p:cNvSpPr txBox="1"/>
          <p:nvPr/>
        </p:nvSpPr>
        <p:spPr>
          <a:xfrm>
            <a:off x="0" y="482960"/>
            <a:ext cx="12192000" cy="523220"/>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La storia del PUP</a:t>
            </a:r>
          </a:p>
        </p:txBody>
      </p:sp>
      <p:sp>
        <p:nvSpPr>
          <p:cNvPr id="9" name="CasellaDiTesto 8">
            <a:extLst>
              <a:ext uri="{FF2B5EF4-FFF2-40B4-BE49-F238E27FC236}">
                <a16:creationId xmlns:a16="http://schemas.microsoft.com/office/drawing/2014/main" id="{C341D2C7-2F47-3747-A654-B134B86C9706}"/>
              </a:ext>
            </a:extLst>
          </p:cNvPr>
          <p:cNvSpPr txBox="1"/>
          <p:nvPr/>
        </p:nvSpPr>
        <p:spPr>
          <a:xfrm>
            <a:off x="3993266" y="1483169"/>
            <a:ext cx="8074028" cy="5016758"/>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La vicenda romana del Programma Urbano Parcheggi comincia con un avviso</a:t>
            </a:r>
            <a:r>
              <a:rPr lang="it-IT" sz="2000" dirty="0">
                <a:latin typeface="Arial" panose="020B0604020202020204" pitchFamily="34" charset="0"/>
                <a:cs typeface="Arial" panose="020B0604020202020204" pitchFamily="34" charset="0"/>
              </a:rPr>
              <a:t> pubblicato su alcuni quotidiani, il 29 luglio 1990 (e ancora l’8 luglio 1991), in cui </a:t>
            </a:r>
            <a:r>
              <a:rPr lang="it-IT" sz="2000" b="1" dirty="0">
                <a:latin typeface="Arial" panose="020B0604020202020204" pitchFamily="34" charset="0"/>
                <a:cs typeface="Arial" panose="020B0604020202020204" pitchFamily="34" charset="0"/>
              </a:rPr>
              <a:t>si invitano ditte private ad avanzare proposte </a:t>
            </a:r>
            <a:r>
              <a:rPr lang="it-IT" sz="2000" dirty="0">
                <a:latin typeface="Arial" panose="020B0604020202020204" pitchFamily="34" charset="0"/>
                <a:cs typeface="Arial" panose="020B0604020202020204" pitchFamily="34" charset="0"/>
              </a:rPr>
              <a:t>per la realizzazione di garages sotterranei pertinenziali. Arrivano </a:t>
            </a:r>
            <a:r>
              <a:rPr lang="it-IT" sz="2000" b="1" dirty="0">
                <a:latin typeface="Arial" panose="020B0604020202020204" pitchFamily="34" charset="0"/>
                <a:cs typeface="Arial" panose="020B0604020202020204" pitchFamily="34" charset="0"/>
              </a:rPr>
              <a:t>centinaia di proposte, una selezione viene inserita nel primo Piano Urbano Parcheggi, con interventi sparpagliati in luoghi della città </a:t>
            </a:r>
            <a:r>
              <a:rPr lang="it-IT" sz="2000" b="1" dirty="0">
                <a:highlight>
                  <a:srgbClr val="FFFF00"/>
                </a:highlight>
                <a:latin typeface="Arial" panose="020B0604020202020204" pitchFamily="34" charset="0"/>
                <a:cs typeface="Arial" panose="020B0604020202020204" pitchFamily="34" charset="0"/>
              </a:rPr>
              <a:t>con l’unico criterio delle richieste degli operatori privati</a:t>
            </a:r>
            <a:r>
              <a:rPr lang="it-IT" sz="2000" dirty="0">
                <a:highlight>
                  <a:srgbClr val="FFFF00"/>
                </a:highlight>
                <a:latin typeface="Arial" panose="020B0604020202020204" pitchFamily="34" charset="0"/>
                <a:cs typeface="Arial" panose="020B0604020202020204" pitchFamily="34" charset="0"/>
              </a:rPr>
              <a:t>.</a:t>
            </a:r>
            <a:r>
              <a:rPr lang="it-IT" sz="2000" dirty="0">
                <a:latin typeface="Arial" panose="020B0604020202020204" pitchFamily="34" charset="0"/>
                <a:cs typeface="Arial" panose="020B0604020202020204" pitchFamily="34" charset="0"/>
              </a:rPr>
              <a:t> Negli anni il Piano diventa una matassa oscura e ingarbugliata, di cui è difficile ricostruire i  percorsi e le dinamiche, perché́ </a:t>
            </a:r>
            <a:r>
              <a:rPr lang="it-IT" sz="2000" b="1" dirty="0">
                <a:latin typeface="Arial" panose="020B0604020202020204" pitchFamily="34" charset="0"/>
                <a:cs typeface="Arial" panose="020B0604020202020204" pitchFamily="34" charset="0"/>
              </a:rPr>
              <a:t>da subito </a:t>
            </a:r>
            <a:r>
              <a:rPr lang="it-IT" sz="2000" b="1" dirty="0">
                <a:highlight>
                  <a:srgbClr val="FFFF00"/>
                </a:highlight>
                <a:latin typeface="Arial" panose="020B0604020202020204" pitchFamily="34" charset="0"/>
                <a:cs typeface="Arial" panose="020B0604020202020204" pitchFamily="34" charset="0"/>
              </a:rPr>
              <a:t>gli interventi cominciano a passare di mano </a:t>
            </a:r>
            <a:r>
              <a:rPr lang="it-IT" sz="2000" b="1" dirty="0">
                <a:latin typeface="Arial" panose="020B0604020202020204" pitchFamily="34" charset="0"/>
                <a:cs typeface="Arial" panose="020B0604020202020204" pitchFamily="34" charset="0"/>
              </a:rPr>
              <a:t>(da una ditta all’altra attraverso “cessioni di rami aziendali”) e </a:t>
            </a:r>
            <a:r>
              <a:rPr lang="it-IT" sz="2000" b="1" dirty="0">
                <a:highlight>
                  <a:srgbClr val="FFFF00"/>
                </a:highlight>
                <a:latin typeface="Arial" panose="020B0604020202020204" pitchFamily="34" charset="0"/>
                <a:cs typeface="Arial" panose="020B0604020202020204" pitchFamily="34" charset="0"/>
              </a:rPr>
              <a:t>a saltellare da un quartiere all’altro</a:t>
            </a:r>
            <a:r>
              <a:rPr lang="it-IT" sz="2000" b="1" dirty="0">
                <a:latin typeface="Arial" panose="020B0604020202020204" pitchFamily="34" charset="0"/>
                <a:cs typeface="Arial" panose="020B0604020202020204" pitchFamily="34" charset="0"/>
              </a:rPr>
              <a:t>,</a:t>
            </a:r>
            <a:r>
              <a:rPr lang="it-IT" sz="2000" dirty="0">
                <a:latin typeface="Arial" panose="020B0604020202020204" pitchFamily="34" charset="0"/>
                <a:cs typeface="Arial" panose="020B0604020202020204" pitchFamily="34" charset="0"/>
              </a:rPr>
              <a:t> in alcuni casi su richiesta degli uffici comunali, in altri – più̀ frequenti – per andare incontro alle richieste dei “proponenti” in cerca di localizzazioni economicamente più appetibili (e più centrali), in altri ancora per accontentare le esigenze elettorali di politici e amministrazioni municipali . </a:t>
            </a:r>
          </a:p>
        </p:txBody>
      </p:sp>
      <p:pic>
        <p:nvPicPr>
          <p:cNvPr id="8" name="Immagine 7">
            <a:extLst>
              <a:ext uri="{FF2B5EF4-FFF2-40B4-BE49-F238E27FC236}">
                <a16:creationId xmlns:a16="http://schemas.microsoft.com/office/drawing/2014/main" id="{1360FC45-B2F2-C14D-819B-3B94C7E749FE}"/>
              </a:ext>
            </a:extLst>
          </p:cNvPr>
          <p:cNvPicPr>
            <a:picLocks noChangeAspect="1"/>
          </p:cNvPicPr>
          <p:nvPr/>
        </p:nvPicPr>
        <p:blipFill>
          <a:blip r:embed="rId4"/>
          <a:stretch>
            <a:fillRect/>
          </a:stretch>
        </p:blipFill>
        <p:spPr>
          <a:xfrm>
            <a:off x="291967" y="2210764"/>
            <a:ext cx="3557285" cy="2757813"/>
          </a:xfrm>
          <a:prstGeom prst="rect">
            <a:avLst/>
          </a:prstGeom>
        </p:spPr>
      </p:pic>
    </p:spTree>
    <p:extLst>
      <p:ext uri="{BB962C8B-B14F-4D97-AF65-F5344CB8AC3E}">
        <p14:creationId xmlns:p14="http://schemas.microsoft.com/office/powerpoint/2010/main" val="1655903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3053219-09F4-AB49-A5BE-36EE881AFCBC}"/>
              </a:ext>
            </a:extLst>
          </p:cNvPr>
          <p:cNvSpPr txBox="1"/>
          <p:nvPr/>
        </p:nvSpPr>
        <p:spPr>
          <a:xfrm>
            <a:off x="0" y="482960"/>
            <a:ext cx="12192000" cy="523220"/>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La storia del PUP</a:t>
            </a:r>
          </a:p>
        </p:txBody>
      </p:sp>
      <p:sp>
        <p:nvSpPr>
          <p:cNvPr id="9" name="CasellaDiTesto 8">
            <a:extLst>
              <a:ext uri="{FF2B5EF4-FFF2-40B4-BE49-F238E27FC236}">
                <a16:creationId xmlns:a16="http://schemas.microsoft.com/office/drawing/2014/main" id="{C341D2C7-2F47-3747-A654-B134B86C9706}"/>
              </a:ext>
            </a:extLst>
          </p:cNvPr>
          <p:cNvSpPr txBox="1"/>
          <p:nvPr/>
        </p:nvSpPr>
        <p:spPr>
          <a:xfrm>
            <a:off x="4868071" y="1536174"/>
            <a:ext cx="7151298" cy="3785652"/>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Nel  2005, e poi di nuovo nel 2012,  l’Autorità di Vigilanza sui Contratti Pubblici, oggi ANAC, in due Deliberazioni sancisce la non adeguatezza del PUP alle normative vigenti </a:t>
            </a:r>
            <a:r>
              <a:rPr lang="it-IT" sz="2000" dirty="0">
                <a:latin typeface="Arial" panose="020B0604020202020204" pitchFamily="34" charset="0"/>
                <a:cs typeface="Arial" panose="020B0604020202020204" pitchFamily="34" charset="0"/>
              </a:rPr>
              <a:t>– a Milano fin dal 1990 si ricorre a gare pubbliche -  e, nel 2012, sollecita il Comune di Roma a procedere </a:t>
            </a:r>
            <a:r>
              <a:rPr lang="it-IT" sz="2000" i="1" dirty="0">
                <a:latin typeface="Arial" panose="020B0604020202020204" pitchFamily="34" charset="0"/>
                <a:cs typeface="Arial" panose="020B0604020202020204" pitchFamily="34" charset="0"/>
              </a:rPr>
              <a:t>“ad una </a:t>
            </a:r>
            <a:r>
              <a:rPr lang="it-IT" sz="2000" i="1" dirty="0">
                <a:highlight>
                  <a:srgbClr val="FFFF00"/>
                </a:highlight>
                <a:latin typeface="Arial" panose="020B0604020202020204" pitchFamily="34" charset="0"/>
                <a:cs typeface="Arial" panose="020B0604020202020204" pitchFamily="34" charset="0"/>
              </a:rPr>
              <a:t>ricognizione complessiva degli interventi strettamente riconducibili al citato avviso pubblico </a:t>
            </a:r>
            <a:r>
              <a:rPr lang="it-IT" sz="2000" dirty="0">
                <a:latin typeface="Arial" panose="020B0604020202020204" pitchFamily="34" charset="0"/>
                <a:cs typeface="Arial" panose="020B0604020202020204" pitchFamily="34" charset="0"/>
              </a:rPr>
              <a:t>[gli avvisi pubblicati dal Comune nel 1990 e nel 1991 NDR]</a:t>
            </a:r>
            <a:r>
              <a:rPr lang="it-IT" sz="2000" i="1" dirty="0">
                <a:latin typeface="Arial" panose="020B0604020202020204" pitchFamily="34" charset="0"/>
                <a:cs typeface="Arial" panose="020B0604020202020204" pitchFamily="34" charset="0"/>
              </a:rPr>
              <a:t> ancora da realizzare e al completamento degli stessi in tempi limitati</a:t>
            </a:r>
            <a:r>
              <a:rPr lang="it-IT" sz="2000" i="1" dirty="0">
                <a:highlight>
                  <a:srgbClr val="FFFF00"/>
                </a:highlight>
                <a:latin typeface="Arial" panose="020B0604020202020204" pitchFamily="34" charset="0"/>
                <a:cs typeface="Arial" panose="020B0604020202020204" pitchFamily="34" charset="0"/>
              </a:rPr>
              <a:t>, al fine di poter procedere, nel caso di nuovi ulteriori interventi, con modalità coerenti all’attuale quadro normativo</a:t>
            </a:r>
            <a:r>
              <a:rPr lang="it-IT" sz="2000" dirty="0">
                <a:latin typeface="Arial" panose="020B0604020202020204" pitchFamily="34" charset="0"/>
                <a:cs typeface="Arial" panose="020B0604020202020204" pitchFamily="34" charset="0"/>
              </a:rPr>
              <a:t> [con procedure di evidenza pubblica]</a:t>
            </a:r>
          </a:p>
        </p:txBody>
      </p:sp>
      <p:pic>
        <p:nvPicPr>
          <p:cNvPr id="9218" name="Picture 2">
            <a:extLst>
              <a:ext uri="{FF2B5EF4-FFF2-40B4-BE49-F238E27FC236}">
                <a16:creationId xmlns:a16="http://schemas.microsoft.com/office/drawing/2014/main" id="{7B4B90AD-F95D-4E4A-ADA0-211C7D580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50" y="1744843"/>
            <a:ext cx="4441583" cy="336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3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3053219-09F4-AB49-A5BE-36EE881AFCBC}"/>
              </a:ext>
            </a:extLst>
          </p:cNvPr>
          <p:cNvSpPr txBox="1"/>
          <p:nvPr/>
        </p:nvSpPr>
        <p:spPr>
          <a:xfrm>
            <a:off x="0" y="482960"/>
            <a:ext cx="12192000" cy="523220"/>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La storia del PUP</a:t>
            </a:r>
          </a:p>
        </p:txBody>
      </p:sp>
      <p:pic>
        <p:nvPicPr>
          <p:cNvPr id="1028" name="Picture 4" descr="cantiere giugnio 2011 2 light">
            <a:hlinkClick r:id="rId4"/>
            <a:extLst>
              <a:ext uri="{FF2B5EF4-FFF2-40B4-BE49-F238E27FC236}">
                <a16:creationId xmlns:a16="http://schemas.microsoft.com/office/drawing/2014/main" id="{ADB766BA-D816-AD43-A0E0-220D02549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47" y="1659467"/>
            <a:ext cx="285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341D2C7-2F47-3747-A654-B134B86C9706}"/>
              </a:ext>
            </a:extLst>
          </p:cNvPr>
          <p:cNvSpPr txBox="1"/>
          <p:nvPr/>
        </p:nvSpPr>
        <p:spPr>
          <a:xfrm>
            <a:off x="3681914" y="1683815"/>
            <a:ext cx="7836077" cy="3785652"/>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2006</a:t>
            </a:r>
            <a:r>
              <a:rPr lang="it-IT" sz="2000" dirty="0">
                <a:latin typeface="Arial" panose="020B0604020202020204" pitchFamily="34" charset="0"/>
                <a:cs typeface="Arial" panose="020B0604020202020204" pitchFamily="34" charset="0"/>
              </a:rPr>
              <a:t> Due ordinanze del neo Presidente del Consiglio dei Ministri Romano Prodi, Sindaco Walter Veltroni, seguendo la strada tracciata da Silvio Berlusconi nel 2001 per la città di Milano, dichiara «</a:t>
            </a:r>
            <a:r>
              <a:rPr lang="it-IT" sz="2000" b="1" i="1" dirty="0">
                <a:latin typeface="Arial" panose="020B0604020202020204" pitchFamily="34" charset="0"/>
                <a:cs typeface="Arial" panose="020B0604020202020204" pitchFamily="34" charset="0"/>
              </a:rPr>
              <a:t>lo stato di emergenza per la situazione determinatasi nel settore del traffico e della mobilità nella città di Roma</a:t>
            </a:r>
            <a:r>
              <a:rPr lang="it-IT" sz="2000" dirty="0">
                <a:latin typeface="Arial" panose="020B0604020202020204" pitchFamily="34" charset="0"/>
                <a:cs typeface="Arial" panose="020B0604020202020204" pitchFamily="34" charset="0"/>
              </a:rPr>
              <a:t>» e, un mese dopo, </a:t>
            </a:r>
            <a:r>
              <a:rPr lang="it-IT" sz="2000" b="1" dirty="0">
                <a:latin typeface="Arial" panose="020B0604020202020204" pitchFamily="34" charset="0"/>
                <a:cs typeface="Arial" panose="020B0604020202020204" pitchFamily="34" charset="0"/>
              </a:rPr>
              <a:t>attribuisce al Sindaco di Roma la funzione di “</a:t>
            </a:r>
            <a:r>
              <a:rPr lang="it-IT" sz="2000" b="1" i="1" dirty="0">
                <a:latin typeface="Arial" panose="020B0604020202020204" pitchFamily="34" charset="0"/>
                <a:cs typeface="Arial" panose="020B0604020202020204" pitchFamily="34" charset="0"/>
              </a:rPr>
              <a:t>Commissario delegato per l’attuazione di interventi volti a fronteggiare l’emergenza traffico nel territorio della Capitale</a:t>
            </a:r>
            <a:r>
              <a:rPr lang="it-IT" sz="2000" b="1" dirty="0">
                <a:latin typeface="Arial" panose="020B0604020202020204" pitchFamily="34" charset="0"/>
                <a:cs typeface="Arial" panose="020B0604020202020204" pitchFamily="34" charset="0"/>
              </a:rPr>
              <a:t>» con poteri speciali che possono derogare a decine di norme </a:t>
            </a:r>
            <a:r>
              <a:rPr lang="it-IT" sz="2000" dirty="0">
                <a:latin typeface="Arial" panose="020B0604020202020204" pitchFamily="34" charset="0"/>
                <a:cs typeface="Arial" panose="020B0604020202020204" pitchFamily="34" charset="0"/>
              </a:rPr>
              <a:t>poste a tutela dei beni e dell’interesse pubblico.</a:t>
            </a:r>
          </a:p>
          <a:p>
            <a:r>
              <a:rPr lang="it-IT" sz="2000" dirty="0">
                <a:latin typeface="Arial" panose="020B0604020202020204" pitchFamily="34" charset="0"/>
                <a:cs typeface="Arial" panose="020B0604020202020204" pitchFamily="34" charset="0"/>
              </a:rPr>
              <a:t>Dopo una serie di rinnovi passati fino al Sindaco Alemanno, </a:t>
            </a:r>
            <a:r>
              <a:rPr lang="it-IT" sz="2000" b="1" dirty="0">
                <a:latin typeface="Arial" panose="020B0604020202020204" pitchFamily="34" charset="0"/>
                <a:cs typeface="Arial" panose="020B0604020202020204" pitchFamily="34" charset="0"/>
              </a:rPr>
              <a:t>l’emergenza e i poteri speciali cesseranno il 31 dicembre 2012</a:t>
            </a:r>
          </a:p>
        </p:txBody>
      </p:sp>
    </p:spTree>
    <p:extLst>
      <p:ext uri="{BB962C8B-B14F-4D97-AF65-F5344CB8AC3E}">
        <p14:creationId xmlns:p14="http://schemas.microsoft.com/office/powerpoint/2010/main" val="122193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3053219-09F4-AB49-A5BE-36EE881AFCBC}"/>
              </a:ext>
            </a:extLst>
          </p:cNvPr>
          <p:cNvSpPr txBox="1"/>
          <p:nvPr/>
        </p:nvSpPr>
        <p:spPr>
          <a:xfrm>
            <a:off x="0" y="482960"/>
            <a:ext cx="12192000" cy="523220"/>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La storia del PUP</a:t>
            </a:r>
          </a:p>
        </p:txBody>
      </p:sp>
      <p:sp>
        <p:nvSpPr>
          <p:cNvPr id="9" name="CasellaDiTesto 8">
            <a:extLst>
              <a:ext uri="{FF2B5EF4-FFF2-40B4-BE49-F238E27FC236}">
                <a16:creationId xmlns:a16="http://schemas.microsoft.com/office/drawing/2014/main" id="{C341D2C7-2F47-3747-A654-B134B86C9706}"/>
              </a:ext>
            </a:extLst>
          </p:cNvPr>
          <p:cNvSpPr txBox="1"/>
          <p:nvPr/>
        </p:nvSpPr>
        <p:spPr>
          <a:xfrm>
            <a:off x="4533368" y="1833127"/>
            <a:ext cx="7203261" cy="3785652"/>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Il 16 novembre 2011 </a:t>
            </a:r>
            <a:r>
              <a:rPr lang="it-IT" sz="2000" b="1" dirty="0">
                <a:latin typeface="Arial" panose="020B0604020202020204" pitchFamily="34" charset="0"/>
                <a:cs typeface="Arial" panose="020B0604020202020204" pitchFamily="34" charset="0"/>
              </a:rPr>
              <a:t>una sentenza della Cassazione boccia l’interpretazione  del Comune di Roma della Legge Tognoli</a:t>
            </a:r>
            <a:r>
              <a:rPr lang="it-IT" sz="2000" dirty="0">
                <a:latin typeface="Arial" panose="020B0604020202020204" pitchFamily="34" charset="0"/>
                <a:cs typeface="Arial" panose="020B0604020202020204" pitchFamily="34" charset="0"/>
              </a:rPr>
              <a:t> rispetto ai criteri che regolano i rapporti tra i box e gli immobili di cui dovrebbero  diventare pertinenza. La Corte dichiara che </a:t>
            </a:r>
            <a:r>
              <a:rPr lang="it-IT" sz="2000" dirty="0">
                <a:highlight>
                  <a:srgbClr val="FFFF00"/>
                </a:highlight>
                <a:latin typeface="Arial" panose="020B0604020202020204" pitchFamily="34" charset="0"/>
                <a:cs typeface="Arial" panose="020B0604020202020204" pitchFamily="34" charset="0"/>
              </a:rPr>
              <a:t>le norme attuative scritte dal Campidoglio «</a:t>
            </a:r>
            <a:r>
              <a:rPr lang="it-IT" sz="2000" i="1" dirty="0">
                <a:highlight>
                  <a:srgbClr val="FFFF00"/>
                </a:highlight>
                <a:latin typeface="Arial" panose="020B0604020202020204" pitchFamily="34" charset="0"/>
                <a:cs typeface="Arial" panose="020B0604020202020204" pitchFamily="34" charset="0"/>
              </a:rPr>
              <a:t>non rispondono ai requisiti fissati dalla legge </a:t>
            </a:r>
            <a:r>
              <a:rPr lang="it-IT" sz="2000" i="1" dirty="0">
                <a:latin typeface="Arial" panose="020B0604020202020204" pitchFamily="34" charset="0"/>
                <a:cs typeface="Arial" panose="020B0604020202020204" pitchFamily="34" charset="0"/>
              </a:rPr>
              <a:t>e dall’interpretazione che di questa ha fornito la Cassazione, </a:t>
            </a:r>
            <a:r>
              <a:rPr lang="it-IT" sz="2000" b="1" dirty="0">
                <a:latin typeface="Arial" panose="020B0604020202020204" pitchFamily="34" charset="0"/>
                <a:cs typeface="Arial" panose="020B0604020202020204" pitchFamily="34" charset="0"/>
              </a:rPr>
              <a:t>collegando definitivamente  il concetto di “pertinenzialità” dei box a quello di  “prossimità”,</a:t>
            </a:r>
            <a:r>
              <a:rPr lang="it-IT" sz="2000" dirty="0">
                <a:latin typeface="Arial" panose="020B0604020202020204" pitchFamily="34" charset="0"/>
                <a:cs typeface="Arial" panose="020B0604020202020204" pitchFamily="34" charset="0"/>
              </a:rPr>
              <a:t> fino a ventilare l’</a:t>
            </a:r>
            <a:r>
              <a:rPr lang="it-IT" sz="2000" i="1" dirty="0">
                <a:latin typeface="Arial" panose="020B0604020202020204" pitchFamily="34" charset="0"/>
                <a:cs typeface="Arial" panose="020B0604020202020204" pitchFamily="34" charset="0"/>
              </a:rPr>
              <a:t> “ipotesi di iniziativa speculativa” </a:t>
            </a:r>
            <a:r>
              <a:rPr lang="it-IT" sz="2000" dirty="0">
                <a:latin typeface="Arial" panose="020B0604020202020204" pitchFamily="34" charset="0"/>
                <a:cs typeface="Arial" panose="020B0604020202020204" pitchFamily="34" charset="0"/>
              </a:rPr>
              <a:t>per i progetti  di parcheggi pertinenziali che non indichino fin dall’inizio “</a:t>
            </a:r>
            <a:r>
              <a:rPr lang="it-IT" sz="2000" i="1" dirty="0">
                <a:latin typeface="Arial" panose="020B0604020202020204" pitchFamily="34" charset="0"/>
                <a:cs typeface="Arial" panose="020B0604020202020204" pitchFamily="34" charset="0"/>
              </a:rPr>
              <a:t>quali fossero  gli immobili ai quali era destinata la vendita”</a:t>
            </a:r>
            <a:r>
              <a:rPr lang="it-IT" sz="2000" dirty="0">
                <a:latin typeface="Arial" panose="020B0604020202020204" pitchFamily="34" charset="0"/>
                <a:cs typeface="Arial" panose="020B0604020202020204" pitchFamily="34" charset="0"/>
              </a:rPr>
              <a:t>.</a:t>
            </a:r>
          </a:p>
        </p:txBody>
      </p:sp>
      <p:pic>
        <p:nvPicPr>
          <p:cNvPr id="8" name="Picture 6" descr="via imera 3">
            <a:hlinkClick r:id="rId4"/>
            <a:extLst>
              <a:ext uri="{FF2B5EF4-FFF2-40B4-BE49-F238E27FC236}">
                <a16:creationId xmlns:a16="http://schemas.microsoft.com/office/drawing/2014/main" id="{584573B7-4845-9B4F-9CE6-C0206A034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71" y="2222547"/>
            <a:ext cx="4004790" cy="300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9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3053219-09F4-AB49-A5BE-36EE881AFCBC}"/>
              </a:ext>
            </a:extLst>
          </p:cNvPr>
          <p:cNvSpPr txBox="1"/>
          <p:nvPr/>
        </p:nvSpPr>
        <p:spPr>
          <a:xfrm>
            <a:off x="0" y="482960"/>
            <a:ext cx="12192000" cy="523220"/>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La storia del PUP</a:t>
            </a:r>
          </a:p>
        </p:txBody>
      </p:sp>
      <p:sp>
        <p:nvSpPr>
          <p:cNvPr id="9" name="CasellaDiTesto 8">
            <a:extLst>
              <a:ext uri="{FF2B5EF4-FFF2-40B4-BE49-F238E27FC236}">
                <a16:creationId xmlns:a16="http://schemas.microsoft.com/office/drawing/2014/main" id="{C341D2C7-2F47-3747-A654-B134B86C9706}"/>
              </a:ext>
            </a:extLst>
          </p:cNvPr>
          <p:cNvSpPr txBox="1"/>
          <p:nvPr/>
        </p:nvSpPr>
        <p:spPr>
          <a:xfrm>
            <a:off x="4254617" y="1930695"/>
            <a:ext cx="7621764" cy="3477875"/>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Nel maggio 2015 l’ANAC invia un ulteriore richiamo, e l’allora assessore </a:t>
            </a:r>
            <a:r>
              <a:rPr lang="it-IT" sz="2000" dirty="0">
                <a:latin typeface="Arial" panose="020B0604020202020204" pitchFamily="34" charset="0"/>
                <a:cs typeface="Arial" panose="020B0604020202020204" pitchFamily="34" charset="0"/>
              </a:rPr>
              <a:t>alla Mobilità </a:t>
            </a:r>
            <a:r>
              <a:rPr lang="it-IT" sz="2000" b="1" dirty="0">
                <a:latin typeface="Arial" panose="020B0604020202020204" pitchFamily="34" charset="0"/>
                <a:cs typeface="Arial" panose="020B0604020202020204" pitchFamily="34" charset="0"/>
              </a:rPr>
              <a:t>Improta predispone  una delibera che prevede di scrivere ai </a:t>
            </a:r>
            <a:r>
              <a:rPr lang="it-IT" sz="2000" dirty="0">
                <a:latin typeface="Arial" panose="020B0604020202020204" pitchFamily="34" charset="0"/>
                <a:cs typeface="Arial" panose="020B0604020202020204" pitchFamily="34" charset="0"/>
              </a:rPr>
              <a:t>cosiddetti “proponenti”</a:t>
            </a:r>
            <a:r>
              <a:rPr lang="it-IT" sz="2000" b="1" dirty="0">
                <a:latin typeface="Arial" panose="020B0604020202020204" pitchFamily="34" charset="0"/>
                <a:cs typeface="Arial" panose="020B0604020202020204" pitchFamily="34" charset="0"/>
              </a:rPr>
              <a:t> degli interventi del PUP solo “programmati”-</a:t>
            </a:r>
            <a:r>
              <a:rPr lang="it-IT" sz="2000" dirty="0">
                <a:latin typeface="Arial" panose="020B0604020202020204" pitchFamily="34" charset="0"/>
                <a:cs typeface="Arial" panose="020B0604020202020204" pitchFamily="34" charset="0"/>
              </a:rPr>
              <a:t> cioè che non avevano raggiunto né la convenzione né l’ordinanza commissariale </a:t>
            </a:r>
            <a:r>
              <a:rPr lang="it-IT" sz="2000" b="1" dirty="0">
                <a:latin typeface="Arial" panose="020B0604020202020204" pitchFamily="34" charset="0"/>
                <a:cs typeface="Arial" panose="020B0604020202020204" pitchFamily="34" charset="0"/>
              </a:rPr>
              <a:t>– dando un termine di tre mesi </a:t>
            </a:r>
            <a:r>
              <a:rPr lang="it-IT" sz="2000" dirty="0">
                <a:latin typeface="Arial" panose="020B0604020202020204" pitchFamily="34" charset="0"/>
                <a:cs typeface="Arial" panose="020B0604020202020204" pitchFamily="34" charset="0"/>
              </a:rPr>
              <a:t>per confermare  l’intenzione di portare avanti i progetti e inviare materiali per il prosieguo dell’iter, </a:t>
            </a:r>
            <a:r>
              <a:rPr lang="it-IT" sz="2000" b="1" dirty="0">
                <a:latin typeface="Arial" panose="020B0604020202020204" pitchFamily="34" charset="0"/>
                <a:cs typeface="Arial" panose="020B0604020202020204" pitchFamily="34" charset="0"/>
              </a:rPr>
              <a:t>oltre il quale gli interventi sarebbero stati  espunti.</a:t>
            </a:r>
            <a:r>
              <a:rPr lang="it-IT" sz="2000" dirty="0">
                <a:latin typeface="Arial" panose="020B0604020202020204" pitchFamily="34" charset="0"/>
                <a:cs typeface="Arial" panose="020B0604020202020204" pitchFamily="34" charset="0"/>
              </a:rPr>
              <a:t> Con la caduta della Giunta Marino si ricomincia daccapo, ma la nuova </a:t>
            </a:r>
            <a:r>
              <a:rPr lang="it-IT" sz="2000" b="1" dirty="0">
                <a:latin typeface="Arial" panose="020B0604020202020204" pitchFamily="34" charset="0"/>
                <a:cs typeface="Arial" panose="020B0604020202020204" pitchFamily="34" charset="0"/>
              </a:rPr>
              <a:t>Giunta Raggi non chiuderà il vecchio Piano né approverà il nuovo, </a:t>
            </a:r>
            <a:r>
              <a:rPr lang="it-IT" sz="2000" dirty="0">
                <a:latin typeface="Arial" panose="020B0604020202020204" pitchFamily="34" charset="0"/>
                <a:cs typeface="Arial" panose="020B0604020202020204" pitchFamily="34" charset="0"/>
              </a:rPr>
              <a:t>limitandosi a espungere alcuni interventi non più realizzabili.</a:t>
            </a:r>
          </a:p>
        </p:txBody>
      </p:sp>
      <p:pic>
        <p:nvPicPr>
          <p:cNvPr id="11266" name="Picture 2">
            <a:extLst>
              <a:ext uri="{FF2B5EF4-FFF2-40B4-BE49-F238E27FC236}">
                <a16:creationId xmlns:a16="http://schemas.microsoft.com/office/drawing/2014/main" id="{8615224A-80F0-D74A-B8F9-7D9926CFF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 y="2002421"/>
            <a:ext cx="3555956" cy="34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677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DB177E-5EC8-7244-A75B-36BCF3390F25}"/>
              </a:ext>
            </a:extLst>
          </p:cNvPr>
          <p:cNvSpPr txBox="1"/>
          <p:nvPr/>
        </p:nvSpPr>
        <p:spPr>
          <a:xfrm>
            <a:off x="1061155" y="82850"/>
            <a:ext cx="10329863" cy="400110"/>
          </a:xfrm>
          <a:prstGeom prst="rect">
            <a:avLst/>
          </a:prstGeom>
          <a:noFill/>
        </p:spPr>
        <p:txBody>
          <a:bodyPr wrap="square" rtlCol="0">
            <a:spAutoFit/>
          </a:bodyPr>
          <a:lstStyle/>
          <a:p>
            <a:pPr algn="ctr"/>
            <a:r>
              <a:rPr lang="it-IT" sz="2000" dirty="0">
                <a:latin typeface="Arial" panose="020B0604020202020204" pitchFamily="34" charset="0"/>
                <a:cs typeface="Arial" panose="020B0604020202020204" pitchFamily="34" charset="0"/>
              </a:rPr>
              <a:t>Osservazioni  Linee Guida Piano Urbano Parcheggi Roma</a:t>
            </a:r>
          </a:p>
        </p:txBody>
      </p:sp>
      <p:pic>
        <p:nvPicPr>
          <p:cNvPr id="5" name="Immagine 4" descr="CARTEINREGOLA DEFINITIVO copia">
            <a:extLst>
              <a:ext uri="{FF2B5EF4-FFF2-40B4-BE49-F238E27FC236}">
                <a16:creationId xmlns:a16="http://schemas.microsoft.com/office/drawing/2014/main" id="{5D565291-B1B9-3A44-B612-11BB91CDDC0A}"/>
              </a:ext>
            </a:extLst>
          </p:cNvPr>
          <p:cNvPicPr>
            <a:picLocks noChangeAspect="1"/>
          </p:cNvPicPr>
          <p:nvPr/>
        </p:nvPicPr>
        <p:blipFill>
          <a:blip r:embed="rId2" cstate="print"/>
          <a:srcRect t="13062" b="27390"/>
          <a:stretch>
            <a:fillRect/>
          </a:stretch>
        </p:blipFill>
        <p:spPr bwMode="auto">
          <a:xfrm>
            <a:off x="0" y="5971"/>
            <a:ext cx="1141095" cy="679450"/>
          </a:xfrm>
          <a:prstGeom prst="rect">
            <a:avLst/>
          </a:prstGeom>
          <a:noFill/>
          <a:ln w="9525">
            <a:noFill/>
            <a:miter lim="800000"/>
            <a:headEnd/>
            <a:tailEnd/>
          </a:ln>
        </p:spPr>
      </p:pic>
      <p:pic>
        <p:nvPicPr>
          <p:cNvPr id="6" name="Immagine 5">
            <a:extLst>
              <a:ext uri="{FF2B5EF4-FFF2-40B4-BE49-F238E27FC236}">
                <a16:creationId xmlns:a16="http://schemas.microsoft.com/office/drawing/2014/main" id="{E3F9A665-9AE7-A742-8BC3-6AEA9A539726}"/>
              </a:ext>
            </a:extLst>
          </p:cNvPr>
          <p:cNvPicPr>
            <a:picLocks noChangeAspect="1"/>
          </p:cNvPicPr>
          <p:nvPr/>
        </p:nvPicPr>
        <p:blipFill>
          <a:blip r:embed="rId3" cstate="print"/>
          <a:stretch>
            <a:fillRect/>
          </a:stretch>
        </p:blipFill>
        <p:spPr>
          <a:xfrm>
            <a:off x="11391019" y="53243"/>
            <a:ext cx="676275" cy="687705"/>
          </a:xfrm>
          <a:prstGeom prst="rect">
            <a:avLst/>
          </a:prstGeom>
        </p:spPr>
      </p:pic>
      <p:sp>
        <p:nvSpPr>
          <p:cNvPr id="7" name="CasellaDiTesto 6">
            <a:extLst>
              <a:ext uri="{FF2B5EF4-FFF2-40B4-BE49-F238E27FC236}">
                <a16:creationId xmlns:a16="http://schemas.microsoft.com/office/drawing/2014/main" id="{5F998BD2-BDCE-E34F-8D25-FEF9B4D15877}"/>
              </a:ext>
            </a:extLst>
          </p:cNvPr>
          <p:cNvSpPr txBox="1"/>
          <p:nvPr/>
        </p:nvSpPr>
        <p:spPr>
          <a:xfrm>
            <a:off x="0" y="482960"/>
            <a:ext cx="12192000" cy="830997"/>
          </a:xfrm>
          <a:prstGeom prst="rect">
            <a:avLst/>
          </a:prstGeom>
          <a:noFill/>
        </p:spPr>
        <p:txBody>
          <a:bodyPr wrap="square" rtlCol="0">
            <a:spAutoFit/>
          </a:bodyPr>
          <a:lstStyle/>
          <a:p>
            <a:pPr algn="ctr"/>
            <a:r>
              <a:rPr lang="it-IT" sz="2800" b="1" dirty="0">
                <a:solidFill>
                  <a:srgbClr val="FF0000"/>
                </a:solidFill>
                <a:latin typeface="NOTEWORTHY LIGHT" panose="02000400000000000000" pitchFamily="2" charset="77"/>
                <a:ea typeface="NOTEWORTHY LIGHT" panose="02000400000000000000" pitchFamily="2" charset="77"/>
              </a:rPr>
              <a:t>Le nostre osservazioni sulle Linee Guida per il Piano Parcheggi per Roma</a:t>
            </a:r>
          </a:p>
          <a:p>
            <a:pPr algn="ctr"/>
            <a:r>
              <a:rPr lang="it-IT" sz="2000" b="1" dirty="0">
                <a:solidFill>
                  <a:srgbClr val="FF0000"/>
                </a:solidFill>
                <a:latin typeface="NOTEWORTHY LIGHT" panose="02000400000000000000" pitchFamily="2" charset="77"/>
                <a:ea typeface="NOTEWORTHY LIGHT" panose="02000400000000000000" pitchFamily="2" charset="77"/>
              </a:rPr>
              <a:t>e aggiornamento del PUP – Programma Urbano Parcheggi</a:t>
            </a:r>
          </a:p>
        </p:txBody>
      </p:sp>
      <p:sp>
        <p:nvSpPr>
          <p:cNvPr id="2" name="CasellaDiTesto 1">
            <a:extLst>
              <a:ext uri="{FF2B5EF4-FFF2-40B4-BE49-F238E27FC236}">
                <a16:creationId xmlns:a16="http://schemas.microsoft.com/office/drawing/2014/main" id="{7442A1E6-6F39-5C4E-BE70-3782A8EE4530}"/>
              </a:ext>
            </a:extLst>
          </p:cNvPr>
          <p:cNvSpPr txBox="1"/>
          <p:nvPr/>
        </p:nvSpPr>
        <p:spPr>
          <a:xfrm>
            <a:off x="3273249" y="1790946"/>
            <a:ext cx="8455907" cy="4093428"/>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Nelle Linee guida  del dicembre 2021 abbiamo trovato alcune delle  proposte che da anni avanziamo</a:t>
            </a:r>
            <a:r>
              <a:rPr lang="it-IT" sz="2000" dirty="0">
                <a:latin typeface="Arial" panose="020B0604020202020204" pitchFamily="34" charset="0"/>
                <a:cs typeface="Arial" panose="020B0604020202020204" pitchFamily="34" charset="0"/>
              </a:rPr>
              <a:t> – una per tutti l’inserimento dell’obbligo di realizzare  stalli al posto dei box pertinenziali, l’inserimento di gare pubbliche  - ma a nostro avviso </a:t>
            </a:r>
            <a:r>
              <a:rPr lang="it-IT" sz="2000" b="1" dirty="0">
                <a:latin typeface="Arial" panose="020B0604020202020204" pitchFamily="34" charset="0"/>
                <a:cs typeface="Arial" panose="020B0604020202020204" pitchFamily="34" charset="0"/>
              </a:rPr>
              <a:t>restano irrisolte moltissime criticità,   che riguardano:</a:t>
            </a:r>
          </a:p>
          <a:p>
            <a:endParaRPr lang="it-IT"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it-IT" sz="2000" b="1" dirty="0">
                <a:latin typeface="Arial" panose="020B0604020202020204" pitchFamily="34" charset="0"/>
                <a:cs typeface="Arial" panose="020B0604020202020204" pitchFamily="34" charset="0"/>
              </a:rPr>
              <a:t> le modalità di elaborazione e approvazione delle linee guida</a:t>
            </a:r>
          </a:p>
          <a:p>
            <a:endParaRPr lang="it-IT"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it-IT" sz="2000" b="1" dirty="0">
                <a:latin typeface="Arial" panose="020B0604020202020204" pitchFamily="34" charset="0"/>
                <a:cs typeface="Arial" panose="020B0604020202020204" pitchFamily="34" charset="0"/>
              </a:rPr>
              <a:t> il percorso di chiusura del vecchio Piano </a:t>
            </a:r>
          </a:p>
          <a:p>
            <a:endParaRPr lang="it-IT"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it-IT" sz="2000" b="1" dirty="0">
                <a:latin typeface="Arial" panose="020B0604020202020204" pitchFamily="34" charset="0"/>
                <a:cs typeface="Arial" panose="020B0604020202020204" pitchFamily="34" charset="0"/>
              </a:rPr>
              <a:t> i criteri di formazione del nuovo Piano</a:t>
            </a:r>
            <a:r>
              <a:rPr lang="it-IT" sz="2000" dirty="0">
                <a:effectLst/>
                <a:latin typeface="Arial" panose="020B0604020202020204" pitchFamily="34" charset="0"/>
                <a:cs typeface="Arial" panose="020B0604020202020204" pitchFamily="34" charset="0"/>
              </a:rPr>
              <a:t> </a:t>
            </a:r>
          </a:p>
          <a:p>
            <a:endParaRPr lang="it-IT" sz="2000" dirty="0">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it-IT" sz="2000" b="1" dirty="0">
                <a:latin typeface="Arial" panose="020B0604020202020204" pitchFamily="34" charset="0"/>
                <a:cs typeface="Arial" panose="020B0604020202020204" pitchFamily="34" charset="0"/>
              </a:rPr>
              <a:t>quello che manca</a:t>
            </a:r>
          </a:p>
        </p:txBody>
      </p:sp>
      <p:pic>
        <p:nvPicPr>
          <p:cNvPr id="8" name="Immagine 7">
            <a:extLst>
              <a:ext uri="{FF2B5EF4-FFF2-40B4-BE49-F238E27FC236}">
                <a16:creationId xmlns:a16="http://schemas.microsoft.com/office/drawing/2014/main" id="{D312933E-7440-4743-88DD-38BB14B19384}"/>
              </a:ext>
            </a:extLst>
          </p:cNvPr>
          <p:cNvPicPr>
            <a:picLocks noChangeAspect="1"/>
          </p:cNvPicPr>
          <p:nvPr/>
        </p:nvPicPr>
        <p:blipFill>
          <a:blip r:embed="rId4"/>
          <a:stretch>
            <a:fillRect/>
          </a:stretch>
        </p:blipFill>
        <p:spPr>
          <a:xfrm>
            <a:off x="570547" y="1982812"/>
            <a:ext cx="2457708" cy="324816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966800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6793</TotalTime>
  <Words>3756</Words>
  <Application>Microsoft Macintosh PowerPoint</Application>
  <PresentationFormat>Widescreen</PresentationFormat>
  <Paragraphs>229</Paragraphs>
  <Slides>35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35</vt:i4>
      </vt:variant>
    </vt:vector>
  </HeadingPairs>
  <TitlesOfParts>
    <vt:vector size="41" baseType="lpstr">
      <vt:lpstr>Arial</vt:lpstr>
      <vt:lpstr>Calibri</vt:lpstr>
      <vt:lpstr>Calibri Light</vt:lpstr>
      <vt:lpstr>NOTEWORTHY LIGHT</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paolo lucchi</dc:creator>
  <cp:lastModifiedBy>paolo lucchi</cp:lastModifiedBy>
  <cp:revision>26</cp:revision>
  <cp:lastPrinted>2022-03-22T10:38:15Z</cp:lastPrinted>
  <dcterms:created xsi:type="dcterms:W3CDTF">2022-03-16T14:31:56Z</dcterms:created>
  <dcterms:modified xsi:type="dcterms:W3CDTF">2022-03-31T13:17:48Z</dcterms:modified>
</cp:coreProperties>
</file>